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2" r:id="rId3"/>
  </p:sldMasterIdLst>
  <p:notesMasterIdLst>
    <p:notesMasterId r:id="rId60"/>
  </p:notesMasterIdLst>
  <p:sldIdLst>
    <p:sldId id="256" r:id="rId4"/>
    <p:sldId id="258" r:id="rId5"/>
    <p:sldId id="356" r:id="rId6"/>
    <p:sldId id="355" r:id="rId7"/>
    <p:sldId id="384" r:id="rId8"/>
    <p:sldId id="263" r:id="rId9"/>
    <p:sldId id="358" r:id="rId10"/>
    <p:sldId id="361" r:id="rId11"/>
    <p:sldId id="359" r:id="rId12"/>
    <p:sldId id="362" r:id="rId13"/>
    <p:sldId id="364" r:id="rId14"/>
    <p:sldId id="365" r:id="rId15"/>
    <p:sldId id="307" r:id="rId16"/>
    <p:sldId id="308" r:id="rId17"/>
    <p:sldId id="309" r:id="rId18"/>
    <p:sldId id="310" r:id="rId19"/>
    <p:sldId id="304" r:id="rId20"/>
    <p:sldId id="370" r:id="rId21"/>
    <p:sldId id="371" r:id="rId22"/>
    <p:sldId id="372" r:id="rId23"/>
    <p:sldId id="373" r:id="rId24"/>
    <p:sldId id="267" r:id="rId25"/>
    <p:sldId id="374" r:id="rId26"/>
    <p:sldId id="375" r:id="rId27"/>
    <p:sldId id="268" r:id="rId28"/>
    <p:sldId id="376" r:id="rId29"/>
    <p:sldId id="276" r:id="rId30"/>
    <p:sldId id="277" r:id="rId31"/>
    <p:sldId id="305" r:id="rId32"/>
    <p:sldId id="377" r:id="rId33"/>
    <p:sldId id="272" r:id="rId34"/>
    <p:sldId id="273" r:id="rId35"/>
    <p:sldId id="280" r:id="rId36"/>
    <p:sldId id="275" r:id="rId37"/>
    <p:sldId id="278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3" r:id="rId49"/>
    <p:sldId id="378" r:id="rId50"/>
    <p:sldId id="379" r:id="rId51"/>
    <p:sldId id="380" r:id="rId52"/>
    <p:sldId id="381" r:id="rId53"/>
    <p:sldId id="291" r:id="rId54"/>
    <p:sldId id="382" r:id="rId55"/>
    <p:sldId id="354" r:id="rId56"/>
    <p:sldId id="306" r:id="rId57"/>
    <p:sldId id="270" r:id="rId58"/>
    <p:sldId id="261" r:id="rId59"/>
  </p:sldIdLst>
  <p:sldSz cx="12192000" cy="6858000"/>
  <p:notesSz cx="6858000" cy="9144000"/>
  <p:embeddedFontLst>
    <p:embeddedFont>
      <p:font typeface="Helvetica Neue" panose="02000503000000020004" pitchFamily="2" charset="0"/>
      <p:regular r:id="rId61"/>
      <p:bold r:id="rId62"/>
      <p:italic r:id="rId63"/>
      <p:boldItalic r:id="rId64"/>
    </p:embeddedFont>
    <p:embeddedFont>
      <p:font typeface="Helvetica Neue Light" panose="02000403000000020004" pitchFamily="2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</p:embeddedFont>
    <p:embeddedFont>
      <p:font typeface="Source Sans Pro" panose="020B0503030403020204" pitchFamily="34" charset="0"/>
      <p:regular r:id="rId72"/>
      <p:bold r:id="rId73"/>
      <p: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guRPUF+7luhaq8GDYKMrV92X/9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4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93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0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0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9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2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A653-6AB4-68B7-BF9C-725AD60A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49F35-1E87-73C8-D1A1-A893D5C6F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9B3436-CCFB-F4FF-15C6-DF96ADAFC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A281-B327-A3A0-62AB-12B3B6779A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5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70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98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55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4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46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2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3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0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7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90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7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0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23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8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6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22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4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6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1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5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947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41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08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9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8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7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007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79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2250"/>
              </a:spcBef>
              <a:spcAft>
                <a:spcPts val="2250"/>
              </a:spcAft>
            </a:pPr>
            <a:endParaRPr lang="en-US" b="0" i="0" dirty="0">
              <a:solidFill>
                <a:srgbClr val="6081A2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74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39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0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92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9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3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AFB2F-D963-4F42-B0BC-75F455401A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ctrTitle"/>
          </p:nvPr>
        </p:nvSpPr>
        <p:spPr>
          <a:xfrm>
            <a:off x="2548581" y="2505673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3690730" y="3532213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shop title slide">
  <p:cSld name="Workshop 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640492" y="2250180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2" descr="A logo with white dots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80843" y="236128"/>
            <a:ext cx="2653569" cy="132678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0" y="6521547"/>
            <a:ext cx="48105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Canadian Bioinformatics Workshops | bioinformatics.ca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1782641" y="3276720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393F"/>
            </a:gs>
            <a:gs pos="45000">
              <a:srgbClr val="70247F"/>
            </a:gs>
            <a:gs pos="100000">
              <a:srgbClr val="B4080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100013" y="0"/>
            <a:ext cx="12192000" cy="6858000"/>
          </a:xfrm>
          <a:prstGeom prst="rect">
            <a:avLst/>
          </a:prstGeom>
          <a:gradFill>
            <a:gsLst>
              <a:gs pos="0">
                <a:srgbClr val="24393F"/>
              </a:gs>
              <a:gs pos="29000">
                <a:srgbClr val="70237F"/>
              </a:gs>
              <a:gs pos="100000">
                <a:srgbClr val="A30014"/>
              </a:gs>
            </a:gsLst>
            <a:path path="circle">
              <a:fillToRect l="100000" t="100000"/>
            </a:path>
            <a:tileRect r="-100000" b="-100000"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/>
          <p:nvPr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rgbClr val="7024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9"/>
          <p:cNvSpPr txBox="1"/>
          <p:nvPr/>
        </p:nvSpPr>
        <p:spPr>
          <a:xfrm>
            <a:off x="0" y="6521547"/>
            <a:ext cx="48105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Canadian Bioinformatics Workshops | bioinformatics.ca</a:t>
            </a:r>
            <a:endParaRPr sz="1400" b="0" i="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" name="Google Shape;21;p9" descr="Purple circles on a black background&#10;&#10;AI-generated content may be incorrect.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352340" y="0"/>
            <a:ext cx="839659" cy="8396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0"/>
            <a:ext cx="8610601" cy="6858000"/>
          </a:xfrm>
          <a:prstGeom prst="rect">
            <a:avLst/>
          </a:prstGeom>
          <a:gradFill>
            <a:gsLst>
              <a:gs pos="0">
                <a:srgbClr val="24393F"/>
              </a:gs>
              <a:gs pos="54000">
                <a:srgbClr val="70247F"/>
              </a:gs>
              <a:gs pos="100000">
                <a:srgbClr val="B40805"/>
              </a:gs>
            </a:gsLst>
            <a:path path="circle">
              <a:fillToRect l="100000" t="100000"/>
            </a:path>
            <a:tileRect r="-100000" b="-100000"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phbio1.com/en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ny.posit.co/r/gallery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hyperlink" Target="https://github.com/cxli233/FriendsDontLetFriends" TargetMode="Externa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bookdown.org/weicheng/shinyTutorial/" TargetMode="External"/><Relationship Id="rId3" Type="http://schemas.openxmlformats.org/officeDocument/2006/relationships/hyperlink" Target="https://ggplot2-book.org/" TargetMode="External"/><Relationship Id="rId7" Type="http://schemas.openxmlformats.org/officeDocument/2006/relationships/hyperlink" Target="https://github.com/cxli233/FriendsDontLetFriend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uswilke.com/dataviz/" TargetMode="External"/><Relationship Id="rId5" Type="http://schemas.openxmlformats.org/officeDocument/2006/relationships/hyperlink" Target="https://r-graph-gallery.com/" TargetMode="External"/><Relationship Id="rId10" Type="http://schemas.openxmlformats.org/officeDocument/2006/relationships/hyperlink" Target="https://www.appsilon.com/post/r-shiny-in-life-sciences-examples" TargetMode="External"/><Relationship Id="rId4" Type="http://schemas.openxmlformats.org/officeDocument/2006/relationships/hyperlink" Target="https://ggplot2.tidyverse.org/reference/" TargetMode="External"/><Relationship Id="rId9" Type="http://schemas.openxmlformats.org/officeDocument/2006/relationships/hyperlink" Target="https://shiny.posit.co/r/getstarted/shiny-basics/lesson1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393F"/>
            </a:gs>
            <a:gs pos="24000">
              <a:srgbClr val="70247F"/>
            </a:gs>
            <a:gs pos="100000">
              <a:srgbClr val="B4080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6801238" y="3429000"/>
            <a:ext cx="4567235" cy="78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4400" b="1">
                <a:latin typeface="Helvetica Neue"/>
                <a:ea typeface="Helvetica Neue"/>
                <a:cs typeface="Helvetica Neue"/>
                <a:sym typeface="Helvetica Neue"/>
              </a:rPr>
              <a:t>bioinformatics.ca</a:t>
            </a:r>
            <a:endParaRPr/>
          </a:p>
        </p:txBody>
      </p:sp>
      <p:pic>
        <p:nvPicPr>
          <p:cNvPr id="73" name="Google Shape;73;p1" descr="A logo with white dot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2297" r="12122"/>
          <a:stretch/>
        </p:blipFill>
        <p:spPr>
          <a:xfrm>
            <a:off x="670379" y="1341316"/>
            <a:ext cx="5766816" cy="38150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/>
        </p:nvSpPr>
        <p:spPr>
          <a:xfrm>
            <a:off x="6648092" y="4210755"/>
            <a:ext cx="4873529" cy="41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bioinformaticsdotca.github.io</a:t>
            </a:r>
            <a:endParaRPr/>
          </a:p>
        </p:txBody>
      </p:sp>
      <p:sp>
        <p:nvSpPr>
          <p:cNvPr id="75" name="Google Shape;75;p1"/>
          <p:cNvSpPr txBox="1"/>
          <p:nvPr/>
        </p:nvSpPr>
        <p:spPr>
          <a:xfrm>
            <a:off x="10523913" y="46551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4E6823C3-853D-7D8D-EE95-43E3DDE3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55" y="3155510"/>
            <a:ext cx="3249223" cy="1989320"/>
          </a:xfrm>
          <a:prstGeom prst="rect">
            <a:avLst/>
          </a:prstGeom>
        </p:spPr>
      </p:pic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EB4ACE-2770-0178-F045-7A2A5C75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5" y="3155510"/>
            <a:ext cx="3217469" cy="2024295"/>
          </a:xfrm>
          <a:prstGeom prst="rect">
            <a:avLst/>
          </a:prstGeom>
        </p:spPr>
      </p:pic>
      <p:pic>
        <p:nvPicPr>
          <p:cNvPr id="18" name="Picture 1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AF9126-E046-6FE9-0F94-9D288A26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76" y="3155510"/>
            <a:ext cx="3235924" cy="1966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2B2C5-BBAB-6142-7B6C-A27BBFE4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Histogram/ Frequency/ Density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FAA0F-985D-3E3E-1B4A-D6747192C53F}"/>
              </a:ext>
            </a:extLst>
          </p:cNvPr>
          <p:cNvSpPr txBox="1"/>
          <p:nvPr/>
        </p:nvSpPr>
        <p:spPr>
          <a:xfrm>
            <a:off x="1876699" y="2452357"/>
            <a:ext cx="2429693" cy="75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geom_histogram</a:t>
            </a:r>
            <a:r>
              <a:rPr lang="en-US" sz="1350" dirty="0"/>
              <a:t>(</a:t>
            </a:r>
            <a:r>
              <a:rPr lang="en-US" sz="1350" dirty="0" err="1"/>
              <a:t>binwidth</a:t>
            </a:r>
            <a:r>
              <a:rPr lang="en-US" sz="1350" dirty="0"/>
              <a:t> =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074D6-6BC1-6642-0EE5-111E3E7145D8}"/>
              </a:ext>
            </a:extLst>
          </p:cNvPr>
          <p:cNvSpPr txBox="1"/>
          <p:nvPr/>
        </p:nvSpPr>
        <p:spPr>
          <a:xfrm>
            <a:off x="4880145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geom_freqpoly</a:t>
            </a:r>
            <a:r>
              <a:rPr lang="en-US" sz="1350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0382-4043-2660-183E-4E21C5740753}"/>
              </a:ext>
            </a:extLst>
          </p:cNvPr>
          <p:cNvSpPr txBox="1"/>
          <p:nvPr/>
        </p:nvSpPr>
        <p:spPr>
          <a:xfrm>
            <a:off x="7783251" y="2267118"/>
            <a:ext cx="2329352" cy="109728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indent="-171446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sz="1350" dirty="0" err="1"/>
              <a:t>gapminder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continent)) + 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350" dirty="0" err="1"/>
              <a:t>geom_density</a:t>
            </a:r>
            <a:r>
              <a:rPr lang="en-US" sz="135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5A11D-D405-6FDB-E025-8AEB068D5FF3}"/>
              </a:ext>
            </a:extLst>
          </p:cNvPr>
          <p:cNvSpPr txBox="1"/>
          <p:nvPr/>
        </p:nvSpPr>
        <p:spPr>
          <a:xfrm>
            <a:off x="3135324" y="1378738"/>
            <a:ext cx="592135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Choosing the right plot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see </a:t>
            </a:r>
            <a:r>
              <a:rPr lang="en-US" sz="1350" b="1" dirty="0"/>
              <a:t>raw counts</a:t>
            </a:r>
            <a:r>
              <a:rPr lang="en-US" sz="1350" dirty="0"/>
              <a:t> and </a:t>
            </a:r>
            <a:r>
              <a:rPr lang="en-US" sz="1350" b="1" dirty="0"/>
              <a:t>distribution shape</a:t>
            </a:r>
            <a:r>
              <a:rPr lang="en-US" sz="1350" dirty="0"/>
              <a:t> -&gt; Histogram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compare </a:t>
            </a:r>
            <a:r>
              <a:rPr lang="en-US" sz="1350" b="1" dirty="0"/>
              <a:t>multiple groups </a:t>
            </a:r>
            <a:r>
              <a:rPr lang="en-US" sz="1350" dirty="0"/>
              <a:t>without overlap issues -&gt; Frequency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To observe </a:t>
            </a:r>
            <a:r>
              <a:rPr lang="en-US" sz="1350" b="1" dirty="0"/>
              <a:t>smoothed probability distributions</a:t>
            </a:r>
            <a:r>
              <a:rPr lang="zh-CN" altLang="en-US" sz="1350" b="1" dirty="0"/>
              <a:t> </a:t>
            </a:r>
            <a:r>
              <a:rPr lang="en-US" altLang="zh-CN" sz="1350" dirty="0"/>
              <a:t>and</a:t>
            </a:r>
            <a:r>
              <a:rPr lang="en-US" altLang="zh-CN" sz="1350" b="1" dirty="0"/>
              <a:t> peaks</a:t>
            </a:r>
            <a:r>
              <a:rPr lang="en-US" sz="1350" b="1" dirty="0"/>
              <a:t> </a:t>
            </a:r>
            <a:r>
              <a:rPr lang="en-US" sz="1350" dirty="0"/>
              <a:t>-&gt; 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8AFB5-2DB6-4A29-1AF7-40AB5BC9A958}"/>
              </a:ext>
            </a:extLst>
          </p:cNvPr>
          <p:cNvSpPr txBox="1"/>
          <p:nvPr/>
        </p:nvSpPr>
        <p:spPr>
          <a:xfrm>
            <a:off x="4824882" y="5337735"/>
            <a:ext cx="2563557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What is the overall distribution of life expectancy?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BA2F0-1768-0ACB-6468-0223E2A4CC3D}"/>
              </a:ext>
            </a:extLst>
          </p:cNvPr>
          <p:cNvSpPr txBox="1"/>
          <p:nvPr/>
        </p:nvSpPr>
        <p:spPr>
          <a:xfrm>
            <a:off x="7819388" y="5300447"/>
            <a:ext cx="2856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Compare the life expectancy across different continents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4E580-0BD7-588F-F7E0-2B63FCFD439F}"/>
              </a:ext>
            </a:extLst>
          </p:cNvPr>
          <p:cNvSpPr txBox="1"/>
          <p:nvPr/>
        </p:nvSpPr>
        <p:spPr>
          <a:xfrm>
            <a:off x="1314450" y="5211025"/>
            <a:ext cx="324922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Does the distribution of life expectancy in a continent suggest the presence of two distinct groups?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81249E-F9DB-4DF1-E41A-74BFA0E40562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939062" y="4126066"/>
            <a:ext cx="5923349" cy="1084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3402C-5916-46AE-AFBA-E9D001C01FF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3679918" y="4175179"/>
            <a:ext cx="2426743" cy="11625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7699-038A-4688-F414-B64316B4B1C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577779" y="4064001"/>
            <a:ext cx="2669712" cy="1236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165B-F316-6B5A-4FB2-5008F5B0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37AD-7FB7-B1F6-348C-EDD1450F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274E07-B57C-318E-4EFE-4E2C8ABCFC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one discrete variable + one continuous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gapminder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(x = year, y =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)) + 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geom_boxplot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50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650" dirty="0">
                <a:latin typeface="Calibri" panose="020F0502020204030204" pitchFamily="34" charset="0"/>
                <a:cs typeface="Calibri" panose="020F0502020204030204" pitchFamily="34" charset="0"/>
              </a:rPr>
              <a:t>(group = year))</a:t>
            </a:r>
          </a:p>
        </p:txBody>
      </p:sp>
      <p:pic>
        <p:nvPicPr>
          <p:cNvPr id="3" name="Picture 2" descr="A graph with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E58B01FF-F082-6BF9-65DF-57C190F6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955" y="1944243"/>
            <a:ext cx="4888091" cy="2969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D0684-22D0-9F12-5A0E-2ED70E396443}"/>
              </a:ext>
            </a:extLst>
          </p:cNvPr>
          <p:cNvSpPr txBox="1"/>
          <p:nvPr/>
        </p:nvSpPr>
        <p:spPr>
          <a:xfrm>
            <a:off x="3390682" y="5167312"/>
            <a:ext cx="54106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has life expectancy changed over time?</a:t>
            </a:r>
          </a:p>
        </p:txBody>
      </p:sp>
    </p:spTree>
    <p:extLst>
      <p:ext uri="{BB962C8B-B14F-4D97-AF65-F5344CB8AC3E}">
        <p14:creationId xmlns:p14="http://schemas.microsoft.com/office/powerpoint/2010/main" val="32128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2DA5-4773-D7D9-3DD3-19D61D79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705D-7820-9F37-B706-26C34DD9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Violin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86F9C-5399-0C50-0510-FE771AFC85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A combination of a box plot and a density plot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continent, y = </a:t>
            </a:r>
            <a:r>
              <a:rPr lang="en-US" sz="1650" dirty="0" err="1"/>
              <a:t>lifeExp</a:t>
            </a:r>
            <a:r>
              <a:rPr lang="en-US" sz="1650" dirty="0"/>
              <a:t>)) + </a:t>
            </a:r>
            <a:r>
              <a:rPr lang="en-US" sz="1650" dirty="0" err="1"/>
              <a:t>geom_violin</a:t>
            </a:r>
            <a:r>
              <a:rPr lang="en-US" sz="1650" dirty="0"/>
              <a:t>(trim = FALSE, alpha = 0.5)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B21DA-BF33-5B38-7CED-451D14379D6E}"/>
              </a:ext>
            </a:extLst>
          </p:cNvPr>
          <p:cNvSpPr txBox="1"/>
          <p:nvPr/>
        </p:nvSpPr>
        <p:spPr>
          <a:xfrm>
            <a:off x="1864589" y="5167312"/>
            <a:ext cx="846282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does the distribution and variability of life expectancy differ across continents?</a:t>
            </a:r>
          </a:p>
        </p:txBody>
      </p:sp>
      <p:pic>
        <p:nvPicPr>
          <p:cNvPr id="6" name="Picture 5" descr="A graph showing different continents&#10;&#10;Description automatically generated with medium confidence">
            <a:extLst>
              <a:ext uri="{FF2B5EF4-FFF2-40B4-BE49-F238E27FC236}">
                <a16:creationId xmlns:a16="http://schemas.microsoft.com/office/drawing/2014/main" id="{7169170F-14A4-A9EC-D5E4-BBF541EC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672" y="1944243"/>
            <a:ext cx="4928654" cy="29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FFC6-45D0-F6D4-92BD-9BBF9910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r>
              <a:rPr lang="en-US" sz="3600" dirty="0"/>
              <a:t>What questions do you have about this plot?</a:t>
            </a:r>
          </a:p>
        </p:txBody>
      </p:sp>
      <p:pic>
        <p:nvPicPr>
          <p:cNvPr id="7172" name="Picture 4" descr="林肯市2016年气温变化图">
            <a:extLst>
              <a:ext uri="{FF2B5EF4-FFF2-40B4-BE49-F238E27FC236}">
                <a16:creationId xmlns:a16="http://schemas.microsoft.com/office/drawing/2014/main" id="{BA12C18B-01A6-8EFE-E3C3-F7AF5B83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2457" y="1536600"/>
            <a:ext cx="5134772" cy="36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F3288-9BDC-B50F-F38F-4BA63F73E0A0}"/>
              </a:ext>
            </a:extLst>
          </p:cNvPr>
          <p:cNvSpPr txBox="1"/>
          <p:nvPr/>
        </p:nvSpPr>
        <p:spPr>
          <a:xfrm>
            <a:off x="1856613" y="3092118"/>
            <a:ext cx="2935224" cy="21648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marL="257168" indent="-257168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84466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57E3-9B89-9BB0-5419-80153738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885" y="880572"/>
            <a:ext cx="8725544" cy="102646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000" dirty="0"/>
              <a:t>Next step: box/</a:t>
            </a:r>
            <a:r>
              <a:rPr lang="en-US" sz="3200" dirty="0"/>
              <a:t>violin</a:t>
            </a:r>
            <a:r>
              <a:rPr lang="en-US" sz="3000" dirty="0"/>
              <a:t> plot to show the distribution</a:t>
            </a:r>
          </a:p>
        </p:txBody>
      </p:sp>
      <p:pic>
        <p:nvPicPr>
          <p:cNvPr id="8194" name="Picture 2" descr="林肯市2016年气温分布箱线图">
            <a:extLst>
              <a:ext uri="{FF2B5EF4-FFF2-40B4-BE49-F238E27FC236}">
                <a16:creationId xmlns:a16="http://schemas.microsoft.com/office/drawing/2014/main" id="{112F1219-47D1-5EFA-EC79-D4F21E06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2260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林肯市2016年气温分布小提琴图">
            <a:extLst>
              <a:ext uri="{FF2B5EF4-FFF2-40B4-BE49-F238E27FC236}">
                <a16:creationId xmlns:a16="http://schemas.microsoft.com/office/drawing/2014/main" id="{516E42CD-B34A-82CA-0146-83024CF57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3102" y="2482596"/>
            <a:ext cx="3782291" cy="27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5981F-5DC3-5F5D-653F-8E2414FB6B38}"/>
              </a:ext>
            </a:extLst>
          </p:cNvPr>
          <p:cNvSpPr txBox="1"/>
          <p:nvPr/>
        </p:nvSpPr>
        <p:spPr>
          <a:xfrm>
            <a:off x="3669044" y="5311601"/>
            <a:ext cx="546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problem of the violin or box plot?</a:t>
            </a:r>
          </a:p>
        </p:txBody>
      </p:sp>
    </p:spTree>
    <p:extLst>
      <p:ext uri="{BB962C8B-B14F-4D97-AF65-F5344CB8AC3E}">
        <p14:creationId xmlns:p14="http://schemas.microsoft.com/office/powerpoint/2010/main" val="70277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F174-6314-D6FA-F986-771608BF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338" y="884407"/>
            <a:ext cx="4710437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200" dirty="0"/>
              <a:t>Show raw data points</a:t>
            </a:r>
          </a:p>
        </p:txBody>
      </p:sp>
      <p:pic>
        <p:nvPicPr>
          <p:cNvPr id="9218" name="Picture 2" descr="林肯市2016年气温分布散点图">
            <a:extLst>
              <a:ext uri="{FF2B5EF4-FFF2-40B4-BE49-F238E27FC236}">
                <a16:creationId xmlns:a16="http://schemas.microsoft.com/office/drawing/2014/main" id="{C0706DCE-17D8-DBFD-68E9-674D50DD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546583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林肯市2016年气温分布抖散图">
            <a:extLst>
              <a:ext uri="{FF2B5EF4-FFF2-40B4-BE49-F238E27FC236}">
                <a16:creationId xmlns:a16="http://schemas.microsoft.com/office/drawing/2014/main" id="{9314C721-3CCB-1EDF-6839-D31E826F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542821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4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F959-9B7F-555A-5F60-549BB9CA7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893" y="926072"/>
            <a:ext cx="4209146" cy="10287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200" dirty="0"/>
              <a:t>Before and after plots</a:t>
            </a:r>
          </a:p>
        </p:txBody>
      </p:sp>
      <p:pic>
        <p:nvPicPr>
          <p:cNvPr id="10244" name="Picture 4" descr="林肯市2016年气温变化图">
            <a:extLst>
              <a:ext uri="{FF2B5EF4-FFF2-40B4-BE49-F238E27FC236}">
                <a16:creationId xmlns:a16="http://schemas.microsoft.com/office/drawing/2014/main" id="{A2DE0A32-AB28-684B-1C47-C87CBD39C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5" y="254658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林肯市2016年气温分布 sina 图">
            <a:extLst>
              <a:ext uri="{FF2B5EF4-FFF2-40B4-BE49-F238E27FC236}">
                <a16:creationId xmlns:a16="http://schemas.microsoft.com/office/drawing/2014/main" id="{87AB315D-148B-3C65-235F-0F64728B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013" y="2542823"/>
            <a:ext cx="3699197" cy="26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EC6F150-80ED-B3D4-D3AE-DDEBD2123C6D}"/>
              </a:ext>
            </a:extLst>
          </p:cNvPr>
          <p:cNvSpPr/>
          <p:nvPr/>
        </p:nvSpPr>
        <p:spPr>
          <a:xfrm>
            <a:off x="5634990" y="3722682"/>
            <a:ext cx="762762" cy="2852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794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1C594-315B-EC44-ECA0-C7B14EDA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6C8F-2498-4253-0ECB-B1118189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/>
              <a:t>Data Transformation and Advanced Customization</a:t>
            </a:r>
            <a:endParaRPr lang="en-US" sz="4950" dirty="0"/>
          </a:p>
        </p:txBody>
      </p:sp>
    </p:spTree>
    <p:extLst>
      <p:ext uri="{BB962C8B-B14F-4D97-AF65-F5344CB8AC3E}">
        <p14:creationId xmlns:p14="http://schemas.microsoft.com/office/powerpoint/2010/main" val="613112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43777-B821-0A87-FE77-4F36338B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AD53-2EBB-EC4D-5B15-C9582B50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277555C-62BE-D919-64BC-FFBF1FBDCE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02080" y="1539240"/>
          <a:ext cx="9006840" cy="45196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6957">
                  <a:extLst>
                    <a:ext uri="{9D8B030D-6E8A-4147-A177-3AD203B41FA5}">
                      <a16:colId xmlns:a16="http://schemas.microsoft.com/office/drawing/2014/main" val="3908454120"/>
                    </a:ext>
                  </a:extLst>
                </a:gridCol>
                <a:gridCol w="4738522">
                  <a:extLst>
                    <a:ext uri="{9D8B030D-6E8A-4147-A177-3AD203B41FA5}">
                      <a16:colId xmlns:a16="http://schemas.microsoft.com/office/drawing/2014/main" val="2898789005"/>
                    </a:ext>
                  </a:extLst>
                </a:gridCol>
                <a:gridCol w="2291361">
                  <a:extLst>
                    <a:ext uri="{9D8B030D-6E8A-4147-A177-3AD203B41FA5}">
                      <a16:colId xmlns:a16="http://schemas.microsoft.com/office/drawing/2014/main" val="2012736281"/>
                    </a:ext>
                  </a:extLst>
                </a:gridCol>
              </a:tblGrid>
              <a:tr h="40485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694521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Data reshaping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useful for faceting or grouping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pivot_longer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tidyr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pivot_wider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519049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Filtering rows and select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focus on relevant data for a clearer visualization.</a:t>
                      </a:r>
                    </a:p>
                    <a:p>
                      <a:r>
                        <a:rPr lang="en-US" sz="1600" dirty="0"/>
                        <a:t>To remove noise or unnecessary categories.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::filter()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::select()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911044"/>
                  </a:ext>
                </a:extLst>
              </a:tr>
              <a:tr h="565689">
                <a:tc>
                  <a:txBody>
                    <a:bodyPr/>
                    <a:lstStyle/>
                    <a:p>
                      <a:r>
                        <a:rPr lang="en-US" sz="1600" dirty="0"/>
                        <a:t>Aggregation and summarization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Transforming raw data into summarized statistics for better visualization.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</a:t>
                      </a:r>
                      <a:r>
                        <a:rPr lang="en-US" sz="1600" dirty="0" err="1"/>
                        <a:t>group_by</a:t>
                      </a:r>
                      <a:r>
                        <a:rPr lang="en-US" sz="1600" dirty="0"/>
                        <a:t>()</a:t>
                      </a:r>
                    </a:p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::summarize()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08911"/>
                  </a:ext>
                </a:extLst>
              </a:tr>
              <a:tr h="1264482">
                <a:tc>
                  <a:txBody>
                    <a:bodyPr/>
                    <a:lstStyle/>
                    <a:p>
                      <a:r>
                        <a:rPr lang="en-US" sz="1600" dirty="0"/>
                        <a:t>Normalization and 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Adjusting numerical values to ensure fair comparisons.</a:t>
                      </a:r>
                    </a:p>
                    <a:p>
                      <a:r>
                        <a:rPr lang="en-US" sz="1600" dirty="0"/>
                        <a:t>  Log transformation</a:t>
                      </a:r>
                    </a:p>
                    <a:p>
                      <a:r>
                        <a:rPr lang="en-US" sz="1600" dirty="0"/>
                        <a:t>  Min-max scaling</a:t>
                      </a:r>
                    </a:p>
                    <a:p>
                      <a:r>
                        <a:rPr lang="en-US" sz="1600" dirty="0"/>
                        <a:t>  Z-score standardization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scale_x_log10()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05085"/>
                  </a:ext>
                </a:extLst>
              </a:tr>
              <a:tr h="79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Binning (Discretization)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Dividing a continuous variable into discrete categories to visualize distributions more clearly </a:t>
                      </a:r>
                      <a:r>
                        <a:rPr lang="en-US" sz="1600" b="0" dirty="0"/>
                        <a:t>(e.g., in histograms or heatmaps).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dplyr</a:t>
                      </a:r>
                      <a:r>
                        <a:rPr lang="en-US" sz="1600" dirty="0"/>
                        <a:t>::mutate()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6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59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A6AD-0F4C-4770-4B7A-7FD99B5F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 – 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79423-5881-D555-8066-813C1B65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Research</a:t>
            </a:r>
            <a:r>
              <a:rPr lang="zh-CN" altLang="en-US" sz="2000" dirty="0"/>
              <a:t> </a:t>
            </a:r>
            <a:r>
              <a:rPr lang="en-US" altLang="zh-CN" sz="2000" dirty="0"/>
              <a:t>Question: </a:t>
            </a:r>
            <a:r>
              <a:rPr lang="en-US" sz="2000" dirty="0"/>
              <a:t>How does GDP per capita relate to life expectancy across different continents?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3CCB819-5D51-062D-09EE-8A514F01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94" y="2743229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6E9D0-D3DC-181F-1240-C2183655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56" y="2739467"/>
            <a:ext cx="4073652" cy="29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997FC-5872-9BE6-9659-8F2CF81BDAF3}"/>
              </a:ext>
            </a:extLst>
          </p:cNvPr>
          <p:cNvSpPr txBox="1"/>
          <p:nvPr/>
        </p:nvSpPr>
        <p:spPr>
          <a:xfrm>
            <a:off x="6390679" y="2462467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188249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ctrTitle"/>
          </p:nvPr>
        </p:nvSpPr>
        <p:spPr>
          <a:xfrm>
            <a:off x="640492" y="2250180"/>
            <a:ext cx="7094838" cy="102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 Light"/>
              <a:buNone/>
            </a:pPr>
            <a:r>
              <a:rPr lang="en-US" b="1" dirty="0"/>
              <a:t>Module 3: </a:t>
            </a:r>
            <a:br>
              <a:rPr lang="en-US" b="1" dirty="0"/>
            </a:br>
            <a:r>
              <a:rPr lang="en-US" b="1" dirty="0"/>
              <a:t>Data Visualization</a:t>
            </a:r>
            <a:endParaRPr dirty="0"/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1"/>
          </p:nvPr>
        </p:nvSpPr>
        <p:spPr>
          <a:xfrm>
            <a:off x="1782641" y="3276720"/>
            <a:ext cx="481053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&lt;Han Yu&gt;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INTRODUCTION TO 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October 1st-2nd, 2025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654" y="492312"/>
            <a:ext cx="2547551" cy="25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title="combined_logo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1505" y="4571750"/>
            <a:ext cx="2117825" cy="21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 title="Image 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6213" y="3525275"/>
            <a:ext cx="3228452" cy="11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3CDA-23E1-8A8B-5C48-5DF9F135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faceting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D6064-A6BB-08E8-098D-874466842A36}"/>
              </a:ext>
            </a:extLst>
          </p:cNvPr>
          <p:cNvSpPr txBox="1"/>
          <p:nvPr/>
        </p:nvSpPr>
        <p:spPr>
          <a:xfrm>
            <a:off x="838201" y="2071192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21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a grid of graphs, by rows and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4A1D0-A063-32A7-C349-381964D5A3CD}"/>
              </a:ext>
            </a:extLst>
          </p:cNvPr>
          <p:cNvSpPr txBox="1"/>
          <p:nvPr/>
        </p:nvSpPr>
        <p:spPr>
          <a:xfrm>
            <a:off x="838200" y="4263796"/>
            <a:ext cx="266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21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r>
              <a:rPr lang="en-US" sz="1350" dirty="0"/>
              <a:t>create small multiples by “wrapping” a series of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B775C-D1C5-046C-2ADD-AB16471E5A9D}"/>
              </a:ext>
            </a:extLst>
          </p:cNvPr>
          <p:cNvSpPr txBox="1"/>
          <p:nvPr/>
        </p:nvSpPr>
        <p:spPr>
          <a:xfrm>
            <a:off x="6928553" y="3906004"/>
            <a:ext cx="3547459" cy="1962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r>
              <a:rPr lang="en-US" sz="1350" dirty="0"/>
              <a:t>Choose grid: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Compare categorical variables</a:t>
            </a:r>
            <a:r>
              <a:rPr lang="zh-CN" altLang="en-US" sz="1350" dirty="0"/>
              <a:t> </a:t>
            </a:r>
            <a:r>
              <a:rPr lang="en-US" altLang="zh-CN" sz="1350" dirty="0"/>
              <a:t>systematically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1350" dirty="0"/>
              <a:t>The number of facet levels is not too large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  <a:p>
            <a:r>
              <a:rPr lang="en-US" sz="1350" dirty="0"/>
              <a:t>Choose wrap: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Flexible and space-efficient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2B9BC-BCDE-8189-9AC8-8FD1B3995192}"/>
              </a:ext>
            </a:extLst>
          </p:cNvPr>
          <p:cNvSpPr txBox="1"/>
          <p:nvPr/>
        </p:nvSpPr>
        <p:spPr>
          <a:xfrm>
            <a:off x="3508526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(. ~ continent)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AF778-BD45-CF9B-78CC-40E3D30362DF}"/>
              </a:ext>
            </a:extLst>
          </p:cNvPr>
          <p:cNvSpPr txBox="1"/>
          <p:nvPr/>
        </p:nvSpPr>
        <p:spPr>
          <a:xfrm>
            <a:off x="6859889" y="14817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facet_grid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(continent ~ 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C5CFE-68BB-AB7C-10E0-2C94BF22F4CD}"/>
              </a:ext>
            </a:extLst>
          </p:cNvPr>
          <p:cNvSpPr txBox="1"/>
          <p:nvPr/>
        </p:nvSpPr>
        <p:spPr>
          <a:xfrm>
            <a:off x="3407079" y="3777389"/>
            <a:ext cx="335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facet_wrap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(~continent)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71CA1E-A049-CB25-F717-F3F2F1CA7C30}"/>
              </a:ext>
            </a:extLst>
          </p:cNvPr>
          <p:cNvCxnSpPr>
            <a:cxnSpLocks/>
          </p:cNvCxnSpPr>
          <p:nvPr/>
        </p:nvCxnSpPr>
        <p:spPr>
          <a:xfrm flipV="1">
            <a:off x="838200" y="3722602"/>
            <a:ext cx="10189029" cy="25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graph of the different states&#10;&#10;AI-generated content may be incorrect.">
            <a:extLst>
              <a:ext uri="{FF2B5EF4-FFF2-40B4-BE49-F238E27FC236}">
                <a16:creationId xmlns:a16="http://schemas.microsoft.com/office/drawing/2014/main" id="{B27968F8-86E8-6852-DC4C-3CA15405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80" y="1740153"/>
            <a:ext cx="2914323" cy="1954224"/>
          </a:xfrm>
          <a:prstGeom prst="rect">
            <a:avLst/>
          </a:prstGeom>
        </p:spPr>
      </p:pic>
      <p:pic>
        <p:nvPicPr>
          <p:cNvPr id="23" name="Picture 22" descr="A graph of life expiring&#10;&#10;AI-generated content may be incorrect.">
            <a:extLst>
              <a:ext uri="{FF2B5EF4-FFF2-40B4-BE49-F238E27FC236}">
                <a16:creationId xmlns:a16="http://schemas.microsoft.com/office/drawing/2014/main" id="{3789AD1E-D937-A3C4-2468-C1A83802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0" y="1736880"/>
            <a:ext cx="2914323" cy="1985722"/>
          </a:xfrm>
          <a:prstGeom prst="rect">
            <a:avLst/>
          </a:prstGeom>
        </p:spPr>
      </p:pic>
      <p:pic>
        <p:nvPicPr>
          <p:cNvPr id="25" name="Picture 24" descr="A graph of different states&#10;&#10;AI-generated content may be incorrect.">
            <a:extLst>
              <a:ext uri="{FF2B5EF4-FFF2-40B4-BE49-F238E27FC236}">
                <a16:creationId xmlns:a16="http://schemas.microsoft.com/office/drawing/2014/main" id="{549B14E7-17EE-0BB6-1F96-9C74472E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80" y="4077472"/>
            <a:ext cx="2914323" cy="19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C3FF-E5D3-A34A-4CF1-24D756C2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Aesthetic customizations – color palettes</a:t>
            </a:r>
          </a:p>
        </p:txBody>
      </p:sp>
      <p:pic>
        <p:nvPicPr>
          <p:cNvPr id="4" name="Content Placeholder 5" descr="A chart of different colors&#10;&#10;Description automatically generated">
            <a:extLst>
              <a:ext uri="{FF2B5EF4-FFF2-40B4-BE49-F238E27FC236}">
                <a16:creationId xmlns:a16="http://schemas.microsoft.com/office/drawing/2014/main" id="{3C1A3C27-3E41-E631-A0F6-382E2872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691" y="2328828"/>
            <a:ext cx="5839953" cy="326350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68A1D-A4D6-7AF3-5998-7EFFFD80B80A}"/>
              </a:ext>
            </a:extLst>
          </p:cNvPr>
          <p:cNvSpPr/>
          <p:nvPr/>
        </p:nvSpPr>
        <p:spPr>
          <a:xfrm>
            <a:off x="2076907" y="1797914"/>
            <a:ext cx="2000612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colorspace</a:t>
            </a:r>
            <a:endParaRPr lang="en-US" sz="3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9405F-1B11-12E4-4226-57004DE9CC87}"/>
              </a:ext>
            </a:extLst>
          </p:cNvPr>
          <p:cNvSpPr txBox="1"/>
          <p:nvPr/>
        </p:nvSpPr>
        <p:spPr>
          <a:xfrm>
            <a:off x="7977130" y="2372178"/>
            <a:ext cx="2690870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Qualitative</a:t>
            </a:r>
            <a:r>
              <a:rPr lang="en-US" sz="1350" dirty="0"/>
              <a:t>: categorical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qualitative_hcl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/>
          </a:p>
          <a:p>
            <a:r>
              <a:rPr lang="en-US" sz="1350" b="1" dirty="0"/>
              <a:t>Sequential</a:t>
            </a:r>
            <a:r>
              <a:rPr lang="en-US" sz="1350" dirty="0"/>
              <a:t>: 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ordered/continuous numerical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sequential_hcl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r>
              <a:rPr lang="en-US" sz="1350" b="1" dirty="0">
                <a:solidFill>
                  <a:srgbClr val="202124"/>
                </a:solidFill>
                <a:latin typeface="-apple-system"/>
              </a:rPr>
              <a:t>Diverging</a:t>
            </a:r>
            <a:r>
              <a:rPr lang="en-US" sz="1350" dirty="0">
                <a:solidFill>
                  <a:srgbClr val="202124"/>
                </a:solidFill>
                <a:latin typeface="-apple-system"/>
              </a:rPr>
              <a:t>: ordered/continuous numerical variables</a:t>
            </a:r>
          </a:p>
          <a:p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diverging_hcl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  <a:latin typeface="-apple-system"/>
              </a:rPr>
              <a:t>()</a:t>
            </a:r>
          </a:p>
          <a:p>
            <a:endParaRPr lang="en-US" sz="1350" dirty="0">
              <a:solidFill>
                <a:srgbClr val="202124"/>
              </a:solidFill>
              <a:latin typeface="-apple-system"/>
            </a:endParaRPr>
          </a:p>
          <a:p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A87466-0573-1D1C-1593-8C6EA9417576}"/>
              </a:ext>
            </a:extLst>
          </p:cNvPr>
          <p:cNvSpPr txBox="1"/>
          <p:nvPr/>
        </p:nvSpPr>
        <p:spPr>
          <a:xfrm>
            <a:off x="7977130" y="4807460"/>
            <a:ext cx="25171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Don’t use bidirectional (diverging) color scales for unidirectional data!</a:t>
            </a:r>
          </a:p>
        </p:txBody>
      </p:sp>
    </p:spTree>
    <p:extLst>
      <p:ext uri="{BB962C8B-B14F-4D97-AF65-F5344CB8AC3E}">
        <p14:creationId xmlns:p14="http://schemas.microsoft.com/office/powerpoint/2010/main" val="366093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FE7B-9924-F2FF-F4A0-B56082FB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</a:t>
            </a:r>
            <a:r>
              <a:rPr lang="en-US" dirty="0" err="1"/>
              <a:t>colorspace</a:t>
            </a:r>
            <a:r>
              <a:rPr lang="en-US" dirty="0"/>
              <a:t> in ggplot2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E5FBA1-62E6-66FB-CE87-54AC628A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2651" y="2846194"/>
            <a:ext cx="6477776" cy="13028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99F4F-03AC-EE09-F640-C4CF269A0664}"/>
              </a:ext>
            </a:extLst>
          </p:cNvPr>
          <p:cNvSpPr/>
          <p:nvPr/>
        </p:nvSpPr>
        <p:spPr>
          <a:xfrm>
            <a:off x="2152627" y="2125268"/>
            <a:ext cx="6513130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scale_&lt;aesthetic&gt;_&lt;datatype&gt;_&lt;</a:t>
            </a:r>
            <a:r>
              <a:rPr lang="en-US" sz="2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colorscale</a:t>
            </a: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FMono-Regular"/>
              </a:rPr>
              <a:t>&gt;()</a:t>
            </a:r>
            <a:endParaRPr lang="en-US" sz="27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38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7EA3-2807-919D-EDFD-62A70B03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Colorspace</a:t>
            </a:r>
            <a:r>
              <a:rPr lang="en-US" dirty="0"/>
              <a:t> examples</a:t>
            </a:r>
          </a:p>
        </p:txBody>
      </p:sp>
      <p:pic>
        <p:nvPicPr>
          <p:cNvPr id="4" name="Picture 3" descr="A graph showing different colors&#10;&#10;AI-generated content may be incorrect.">
            <a:extLst>
              <a:ext uri="{FF2B5EF4-FFF2-40B4-BE49-F238E27FC236}">
                <a16:creationId xmlns:a16="http://schemas.microsoft.com/office/drawing/2014/main" id="{FB826AE9-8612-1968-0570-E82FBEA1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86" y="1338755"/>
            <a:ext cx="3093910" cy="2317595"/>
          </a:xfrm>
          <a:prstGeom prst="rect">
            <a:avLst/>
          </a:prstGeom>
        </p:spPr>
      </p:pic>
      <p:pic>
        <p:nvPicPr>
          <p:cNvPr id="13" name="Picture 12" descr="A graph with blue and white text&#10;&#10;AI-generated content may be incorrect.">
            <a:extLst>
              <a:ext uri="{FF2B5EF4-FFF2-40B4-BE49-F238E27FC236}">
                <a16:creationId xmlns:a16="http://schemas.microsoft.com/office/drawing/2014/main" id="{BC50CB09-B9CC-B692-A586-36884422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00" y="1387274"/>
            <a:ext cx="3256222" cy="2317596"/>
          </a:xfrm>
          <a:prstGeom prst="rect">
            <a:avLst/>
          </a:prstGeom>
        </p:spPr>
      </p:pic>
      <p:pic>
        <p:nvPicPr>
          <p:cNvPr id="17" name="Picture 16" descr="A close-up of a red and yellow circle&#10;&#10;AI-generated content may be incorrect.">
            <a:extLst>
              <a:ext uri="{FF2B5EF4-FFF2-40B4-BE49-F238E27FC236}">
                <a16:creationId xmlns:a16="http://schemas.microsoft.com/office/drawing/2014/main" id="{4BCC8838-5230-B626-D46B-0D6E31837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3" y="3704870"/>
            <a:ext cx="3162091" cy="2313725"/>
          </a:xfrm>
          <a:prstGeom prst="rect">
            <a:avLst/>
          </a:prstGeom>
        </p:spPr>
      </p:pic>
      <p:pic>
        <p:nvPicPr>
          <p:cNvPr id="19" name="Picture 1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5C70CA19-53E0-D075-A0FC-8B4AB93A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699" y="3658086"/>
            <a:ext cx="3735668" cy="23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96682-957D-BC28-139F-719A78B7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544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to choose diverging and sequential color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19AE-44E2-F46C-0E47-F3072F8D7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570420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if there’s a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middle point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emphasize the extremes</a:t>
            </a:r>
          </a:p>
          <a:p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diverging shades to let readers </a:t>
            </a:r>
            <a:r>
              <a:rPr lang="en-US" sz="18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more differences </a:t>
            </a: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data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51DCE-68C6-754C-10A3-C985789A330C}"/>
              </a:ext>
            </a:extLst>
          </p:cNvPr>
          <p:cNvSpPr txBox="1"/>
          <p:nvPr/>
        </p:nvSpPr>
        <p:spPr>
          <a:xfrm>
            <a:off x="1887794" y="5761705"/>
            <a:ext cx="694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blog.datawrapper.de</a:t>
            </a:r>
            <a:r>
              <a:rPr lang="en-US" sz="1400" dirty="0"/>
              <a:t>/diverging-vs-sequential-color-scales/</a:t>
            </a:r>
          </a:p>
        </p:txBody>
      </p:sp>
      <p:pic>
        <p:nvPicPr>
          <p:cNvPr id="6" name="Picture 5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620A4C14-FE28-99C5-4EF3-3F570AFB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992089"/>
            <a:ext cx="3694888" cy="2388290"/>
          </a:xfrm>
          <a:prstGeom prst="rect">
            <a:avLst/>
          </a:prstGeom>
        </p:spPr>
      </p:pic>
      <p:pic>
        <p:nvPicPr>
          <p:cNvPr id="8" name="Picture 7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FA9F9236-2C18-018E-823D-B47294D8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88" y="2972105"/>
            <a:ext cx="3694888" cy="24082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A82C53-8F80-7663-716E-C2E384BB0E8D}"/>
              </a:ext>
            </a:extLst>
          </p:cNvPr>
          <p:cNvSpPr/>
          <p:nvPr/>
        </p:nvSpPr>
        <p:spPr>
          <a:xfrm>
            <a:off x="3791984" y="3199991"/>
            <a:ext cx="428111" cy="4281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75DC6F-7D5A-E62B-84D1-40252B587058}"/>
              </a:ext>
            </a:extLst>
          </p:cNvPr>
          <p:cNvSpPr/>
          <p:nvPr/>
        </p:nvSpPr>
        <p:spPr>
          <a:xfrm>
            <a:off x="7836935" y="3170494"/>
            <a:ext cx="418892" cy="4188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3D4A9-D875-58CA-DB15-CDA250479122}"/>
              </a:ext>
            </a:extLst>
          </p:cNvPr>
          <p:cNvSpPr/>
          <p:nvPr/>
        </p:nvSpPr>
        <p:spPr>
          <a:xfrm>
            <a:off x="3659247" y="3713878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FFD84F-5621-E4B8-E505-88E151116D6A}"/>
              </a:ext>
            </a:extLst>
          </p:cNvPr>
          <p:cNvSpPr/>
          <p:nvPr/>
        </p:nvSpPr>
        <p:spPr>
          <a:xfrm>
            <a:off x="7674704" y="3711242"/>
            <a:ext cx="344129" cy="34412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0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FDB3-D868-BFEE-6C84-F5E9F9A4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Select the appropriate color palettes for heatmaps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872AE-ED28-B7D5-37F4-7345A222EA13}"/>
              </a:ext>
            </a:extLst>
          </p:cNvPr>
          <p:cNvSpPr txBox="1"/>
          <p:nvPr/>
        </p:nvSpPr>
        <p:spPr>
          <a:xfrm>
            <a:off x="5825287" y="1737026"/>
            <a:ext cx="50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(palette = "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Viridis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", rev =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E9E7-7BC6-9C48-33DC-DEFDD1A326E0}"/>
              </a:ext>
            </a:extLst>
          </p:cNvPr>
          <p:cNvSpPr txBox="1"/>
          <p:nvPr/>
        </p:nvSpPr>
        <p:spPr>
          <a:xfrm>
            <a:off x="5825287" y="3617370"/>
            <a:ext cx="50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scale_fill_continuous_sequential</a:t>
            </a:r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(palette = ”Inferno", rev = FALSE)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D9CB9-CC52-415D-EA6A-B78140F4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12" y="2337363"/>
            <a:ext cx="4207319" cy="2609985"/>
          </a:xfrm>
          <a:prstGeom prst="rect">
            <a:avLst/>
          </a:prstGeom>
        </p:spPr>
      </p:pic>
      <p:pic>
        <p:nvPicPr>
          <p:cNvPr id="13" name="Picture 12" descr="A chart with different shades of green and blue&#10;&#10;AI-generated content may be incorrect.">
            <a:extLst>
              <a:ext uri="{FF2B5EF4-FFF2-40B4-BE49-F238E27FC236}">
                <a16:creationId xmlns:a16="http://schemas.microsoft.com/office/drawing/2014/main" id="{67041D91-48A4-73F7-1081-B6ECB08A4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17" y="2001876"/>
            <a:ext cx="4465208" cy="1640480"/>
          </a:xfrm>
          <a:prstGeom prst="rect">
            <a:avLst/>
          </a:prstGeom>
        </p:spPr>
      </p:pic>
      <p:pic>
        <p:nvPicPr>
          <p:cNvPr id="15" name="Picture 1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D6968B0D-83E3-B9BD-6C76-1C4F4FB29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917" y="3871282"/>
            <a:ext cx="4465208" cy="17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6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8218-C30C-7384-CEB8-7D0921FC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change size of points and transparency</a:t>
            </a:r>
          </a:p>
        </p:txBody>
      </p:sp>
      <p:pic>
        <p:nvPicPr>
          <p:cNvPr id="4" name="Content Placeholder 20">
            <a:extLst>
              <a:ext uri="{FF2B5EF4-FFF2-40B4-BE49-F238E27FC236}">
                <a16:creationId xmlns:a16="http://schemas.microsoft.com/office/drawing/2014/main" id="{466F1D7B-7933-8061-ADE0-0A8417777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186" y="3097894"/>
            <a:ext cx="3818124" cy="2371949"/>
          </a:xfr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A288EB-67CD-5887-4004-ECCCCD14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83" y="2095187"/>
            <a:ext cx="2552700" cy="981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B1BE75-090D-BB3F-6FDE-F4691B917D57}"/>
              </a:ext>
            </a:extLst>
          </p:cNvPr>
          <p:cNvSpPr/>
          <p:nvPr/>
        </p:nvSpPr>
        <p:spPr>
          <a:xfrm>
            <a:off x="3446377" y="2709482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0982C5B-CD4B-6834-1121-0543D217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437" y="2085660"/>
            <a:ext cx="2552700" cy="990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05FF40-63A7-A3E4-7867-439D6545F423}"/>
              </a:ext>
            </a:extLst>
          </p:cNvPr>
          <p:cNvSpPr/>
          <p:nvPr/>
        </p:nvSpPr>
        <p:spPr>
          <a:xfrm>
            <a:off x="7700265" y="2709481"/>
            <a:ext cx="921224" cy="366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815B8-AC66-89A3-703B-8BCAD22694D0}"/>
              </a:ext>
            </a:extLst>
          </p:cNvPr>
          <p:cNvSpPr txBox="1"/>
          <p:nvPr/>
        </p:nvSpPr>
        <p:spPr>
          <a:xfrm>
            <a:off x="2966136" y="1614635"/>
            <a:ext cx="179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Size of points: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E0736-6EC1-32BE-5A2D-6FDBAD0C649F}"/>
              </a:ext>
            </a:extLst>
          </p:cNvPr>
          <p:cNvSpPr txBox="1"/>
          <p:nvPr/>
        </p:nvSpPr>
        <p:spPr>
          <a:xfrm>
            <a:off x="6246337" y="1470970"/>
            <a:ext cx="448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Transparency: </a:t>
            </a:r>
          </a:p>
          <a:p>
            <a:r>
              <a:rPr 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alpha</a:t>
            </a:r>
            <a:r>
              <a:rPr lang="zh-CN" alt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=</a:t>
            </a:r>
            <a:r>
              <a:rPr lang="zh-CN" altLang="en-US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number between 0 (completely transparent) and </a:t>
            </a:r>
          </a:p>
          <a:p>
            <a:r>
              <a:rPr lang="en-US" altLang="zh-CN" sz="12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                                          1(completely opaque)</a:t>
            </a:r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1" name="Picture 10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283F9A4D-7759-AFF0-8FB0-8940AC79B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338" y="3076260"/>
            <a:ext cx="3916697" cy="24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6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282B-C89C-0F1A-693B-788B43A0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 the appearance of the legend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20D60-3DC5-F176-DBE4-8C5F1EB9E007}"/>
              </a:ext>
            </a:extLst>
          </p:cNvPr>
          <p:cNvSpPr txBox="1"/>
          <p:nvPr/>
        </p:nvSpPr>
        <p:spPr>
          <a:xfrm>
            <a:off x="6096000" y="1564175"/>
            <a:ext cx="47510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+ </a:t>
            </a:r>
            <a:r>
              <a:rPr lang="en-US" sz="1350" b="1" dirty="0">
                <a:solidFill>
                  <a:srgbClr val="FF0000"/>
                </a:solidFill>
              </a:rPr>
              <a:t>guides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(color =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guide_legend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</a:t>
            </a:r>
          </a:p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	</a:t>
            </a:r>
            <a:r>
              <a:rPr lang="en-US" sz="1350" b="1" dirty="0" err="1">
                <a:solidFill>
                  <a:srgbClr val="FF0000"/>
                </a:solidFill>
              </a:rPr>
              <a:t>override.aes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= list(size = 3, alpha = 1))</a:t>
            </a:r>
          </a:p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                  )</a:t>
            </a:r>
          </a:p>
        </p:txBody>
      </p:sp>
      <p:pic>
        <p:nvPicPr>
          <p:cNvPr id="7" name="Picture 6" descr="A graph showing a number of small colored dots&#10;&#10;Description automatically generated">
            <a:extLst>
              <a:ext uri="{FF2B5EF4-FFF2-40B4-BE49-F238E27FC236}">
                <a16:creationId xmlns:a16="http://schemas.microsoft.com/office/drawing/2014/main" id="{5C281970-2958-F127-C2B2-2C7D8CD5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9755"/>
            <a:ext cx="4216880" cy="2619668"/>
          </a:xfrm>
          <a:prstGeom prst="rect">
            <a:avLst/>
          </a:prstGeom>
        </p:spPr>
      </p:pic>
      <p:pic>
        <p:nvPicPr>
          <p:cNvPr id="9" name="Picture 8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8FBCB5B1-0E30-A898-52F9-63ADE261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86" y="2279755"/>
            <a:ext cx="4258485" cy="2619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13D8E-B4BB-8D40-B879-91D5D445320A}"/>
              </a:ext>
            </a:extLst>
          </p:cNvPr>
          <p:cNvSpPr/>
          <p:nvPr/>
        </p:nvSpPr>
        <p:spPr>
          <a:xfrm>
            <a:off x="9694606" y="3087330"/>
            <a:ext cx="618274" cy="80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34E9-4E8D-C895-F715-7107E962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Generate different legends for different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20A68-9ACD-8FC4-A505-38B701153E54}"/>
              </a:ext>
            </a:extLst>
          </p:cNvPr>
          <p:cNvSpPr txBox="1"/>
          <p:nvPr/>
        </p:nvSpPr>
        <p:spPr>
          <a:xfrm>
            <a:off x="2175765" y="1688686"/>
            <a:ext cx="74563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How to add a legend to illustrate the original observations and the fitted line</a:t>
            </a:r>
            <a:r>
              <a:rPr lang="zh-CN" alt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？</a:t>
            </a:r>
            <a:endParaRPr lang="en-US" sz="135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7161740-6ABF-C08C-E455-56F03CED9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6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3A3380A-9CC6-33C2-F6B0-CD8A80153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286849"/>
            <a:ext cx="4344235" cy="31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7092D-24A1-7EB0-6729-6194681E8BEA}"/>
              </a:ext>
            </a:extLst>
          </p:cNvPr>
          <p:cNvSpPr/>
          <p:nvPr/>
        </p:nvSpPr>
        <p:spPr>
          <a:xfrm>
            <a:off x="9632119" y="3126755"/>
            <a:ext cx="651332" cy="421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85BEAA2-4703-0DEE-F12B-AE2A5C824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740" y="2131485"/>
            <a:ext cx="5959963" cy="3258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4DD754-0A60-B6F8-E129-E79D838FC36E}"/>
              </a:ext>
            </a:extLst>
          </p:cNvPr>
          <p:cNvSpPr/>
          <p:nvPr/>
        </p:nvSpPr>
        <p:spPr>
          <a:xfrm>
            <a:off x="5903942" y="3341825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017BDD-6FF2-3CE8-4469-66156ACE2403}"/>
              </a:ext>
            </a:extLst>
          </p:cNvPr>
          <p:cNvSpPr/>
          <p:nvPr/>
        </p:nvSpPr>
        <p:spPr>
          <a:xfrm>
            <a:off x="3835670" y="3173514"/>
            <a:ext cx="1657064" cy="235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BC31E-A744-DABD-76BB-D9B0060C0933}"/>
              </a:ext>
            </a:extLst>
          </p:cNvPr>
          <p:cNvSpPr/>
          <p:nvPr/>
        </p:nvSpPr>
        <p:spPr>
          <a:xfrm>
            <a:off x="2998182" y="3584363"/>
            <a:ext cx="3628761" cy="1715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0141F7E5-0681-6F9F-F03F-C6116777F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75" y="2017798"/>
            <a:ext cx="4171247" cy="3111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65FD6A-670F-6716-F949-51FF4BE424FC}"/>
              </a:ext>
            </a:extLst>
          </p:cNvPr>
          <p:cNvSpPr/>
          <p:nvPr/>
        </p:nvSpPr>
        <p:spPr>
          <a:xfrm>
            <a:off x="5557535" y="3429000"/>
            <a:ext cx="636086" cy="779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32C467-C759-01CF-74B2-CB96E7F7D95A}"/>
              </a:ext>
            </a:extLst>
          </p:cNvPr>
          <p:cNvGrpSpPr/>
          <p:nvPr/>
        </p:nvGrpSpPr>
        <p:grpSpPr>
          <a:xfrm>
            <a:off x="6240176" y="2017798"/>
            <a:ext cx="4161425" cy="3111688"/>
            <a:chOff x="4716175" y="2017798"/>
            <a:chExt cx="4161425" cy="3111688"/>
          </a:xfrm>
        </p:grpSpPr>
        <p:pic>
          <p:nvPicPr>
            <p:cNvPr id="26" name="Picture 25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626EF536-893A-5639-BF37-A592C892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366"/>
            <a:stretch/>
          </p:blipFill>
          <p:spPr>
            <a:xfrm>
              <a:off x="4716175" y="2017798"/>
              <a:ext cx="3488607" cy="3111688"/>
            </a:xfrm>
            <a:prstGeom prst="rect">
              <a:avLst/>
            </a:prstGeom>
          </p:spPr>
        </p:pic>
        <p:pic>
          <p:nvPicPr>
            <p:cNvPr id="27" name="Picture 26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59D5F8E1-637C-1970-7F52-823885D8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4751" b="54411"/>
            <a:stretch/>
          </p:blipFill>
          <p:spPr>
            <a:xfrm>
              <a:off x="8241514" y="2400027"/>
              <a:ext cx="636086" cy="1418576"/>
            </a:xfrm>
            <a:prstGeom prst="rect">
              <a:avLst/>
            </a:prstGeom>
          </p:spPr>
        </p:pic>
      </p:grpSp>
      <p:pic>
        <p:nvPicPr>
          <p:cNvPr id="12" name="Picture 11" descr="A computer code with black and green text&#10;&#10;AI-generated content may be incorrect.">
            <a:extLst>
              <a:ext uri="{FF2B5EF4-FFF2-40B4-BE49-F238E27FC236}">
                <a16:creationId xmlns:a16="http://schemas.microsoft.com/office/drawing/2014/main" id="{2EF63E27-43EE-CF0C-7044-18509AA6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668" y="2579460"/>
            <a:ext cx="5456664" cy="16990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6B9007-CBB0-4223-44F5-17CFA2DBBCB5}"/>
              </a:ext>
            </a:extLst>
          </p:cNvPr>
          <p:cNvCxnSpPr>
            <a:cxnSpLocks/>
          </p:cNvCxnSpPr>
          <p:nvPr/>
        </p:nvCxnSpPr>
        <p:spPr>
          <a:xfrm flipH="1">
            <a:off x="4956429" y="3562959"/>
            <a:ext cx="1633125" cy="26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6F4B75-B1BB-D123-800B-DD8F5D9A3134}"/>
              </a:ext>
            </a:extLst>
          </p:cNvPr>
          <p:cNvCxnSpPr>
            <a:cxnSpLocks/>
          </p:cNvCxnSpPr>
          <p:nvPr/>
        </p:nvCxnSpPr>
        <p:spPr>
          <a:xfrm flipH="1">
            <a:off x="4487662" y="3583523"/>
            <a:ext cx="3078018" cy="47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0A52-AD1F-63A6-9FDF-F6277132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Delete the legend</a:t>
            </a:r>
          </a:p>
        </p:txBody>
      </p:sp>
    </p:spTree>
    <p:extLst>
      <p:ext uri="{BB962C8B-B14F-4D97-AF65-F5344CB8AC3E}">
        <p14:creationId xmlns:p14="http://schemas.microsoft.com/office/powerpoint/2010/main" val="345887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6993-3511-2019-8377-419C4A77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buSzPts val="4400"/>
            </a:pPr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66CE-C05D-6C5F-E099-D21F6195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Enhance Interpretability</a:t>
            </a:r>
            <a:r>
              <a:rPr lang="en-CA" sz="2400" dirty="0">
                <a:ea typeface="Calibri" panose="020F0502020204030204" pitchFamily="34" charset="0"/>
              </a:rPr>
              <a:t>: Use transformations and faceting for better comparisons </a:t>
            </a:r>
          </a:p>
          <a:p>
            <a:pPr>
              <a:spcAft>
                <a:spcPts val="750"/>
              </a:spcAft>
            </a:pPr>
            <a:r>
              <a:rPr lang="en-CA" sz="2400" b="1" dirty="0">
                <a:ea typeface="Calibri" panose="020F0502020204030204" pitchFamily="34" charset="0"/>
              </a:rPr>
              <a:t>Improve Clarity</a:t>
            </a:r>
            <a:r>
              <a:rPr lang="en-CA" sz="2400" dirty="0">
                <a:ea typeface="Calibri" panose="020F0502020204030204" pitchFamily="34" charset="0"/>
              </a:rPr>
              <a:t>: Customize aesthetic to effectively communicate insights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Boost Engagement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CA" sz="2400" dirty="0">
                <a:ea typeface="Calibri" panose="020F0502020204030204" pitchFamily="34" charset="0"/>
              </a:rPr>
              <a:t>Create interactive visualizations with </a:t>
            </a:r>
            <a:r>
              <a:rPr lang="en-CA" sz="2400" dirty="0" err="1">
                <a:ea typeface="Calibri" panose="020F0502020204030204" pitchFamily="34" charset="0"/>
              </a:rPr>
              <a:t>plotly</a:t>
            </a:r>
            <a:endParaRPr lang="en-US" sz="2400" dirty="0">
              <a:ea typeface="SimSun" panose="02010600030101010101" pitchFamily="2" charset="-122"/>
            </a:endParaRP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Optimize Storytelling</a:t>
            </a:r>
            <a:r>
              <a:rPr lang="en-US" sz="2400" dirty="0">
                <a:ea typeface="SimSun" panose="02010600030101010101" pitchFamily="2" charset="-122"/>
              </a:rPr>
              <a:t>: </a:t>
            </a:r>
            <a:r>
              <a:rPr lang="en-US" sz="2400" dirty="0">
                <a:ea typeface="Calibri" panose="020F0502020204030204" pitchFamily="34" charset="0"/>
              </a:rPr>
              <a:t>Select the right plot types for your analysis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3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E7A17F23-2A5A-69C7-CF5C-B4F81CC1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42" y="2250238"/>
            <a:ext cx="4445000" cy="2717800"/>
          </a:xfrm>
          <a:prstGeom prst="rect">
            <a:avLst/>
          </a:prstGeom>
        </p:spPr>
      </p:pic>
      <p:pic>
        <p:nvPicPr>
          <p:cNvPr id="13" name="Picture 12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6FB92818-0FD3-457E-BF71-6C3BECA5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16176"/>
            <a:ext cx="4419600" cy="271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42E62-F7AB-F787-CFC6-9D37E0128990}"/>
              </a:ext>
            </a:extLst>
          </p:cNvPr>
          <p:cNvSpPr/>
          <p:nvPr/>
        </p:nvSpPr>
        <p:spPr>
          <a:xfrm>
            <a:off x="5416937" y="2519124"/>
            <a:ext cx="679063" cy="2003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9A5D7-5979-72A2-3043-D6823B2D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the legend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F3D248-9FFC-EFA7-2734-99EC358D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83" y="1690688"/>
            <a:ext cx="4149434" cy="4081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445B42-2A5D-1AD0-06A7-5333D2759E11}"/>
              </a:ext>
            </a:extLst>
          </p:cNvPr>
          <p:cNvSpPr/>
          <p:nvPr/>
        </p:nvSpPr>
        <p:spPr>
          <a:xfrm>
            <a:off x="4021283" y="3276600"/>
            <a:ext cx="2364277" cy="80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B60493-05DF-D34F-9EC8-DA7DAC98836D}"/>
              </a:ext>
            </a:extLst>
          </p:cNvPr>
          <p:cNvSpPr/>
          <p:nvPr/>
        </p:nvSpPr>
        <p:spPr>
          <a:xfrm>
            <a:off x="5872943" y="5549202"/>
            <a:ext cx="1625137" cy="208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69F724-35B4-911E-24DF-C8B66CBC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B83E35-4E99-CDFA-BE6A-B58011F58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906" y="1598000"/>
            <a:ext cx="5275013" cy="4402752"/>
          </a:xfrm>
        </p:spPr>
        <p:txBody>
          <a:bodyPr>
            <a:no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  <a:r>
              <a:rPr lang="en-US" sz="1400" dirty="0" err="1"/>
              <a:t>data.frame</a:t>
            </a:r>
            <a:r>
              <a:rPr lang="en-US" sz="1400" dirty="0"/>
              <a:t>(x = 1:3, y = 1:3)</a:t>
            </a:r>
          </a:p>
          <a:p>
            <a:r>
              <a:rPr lang="en-US" sz="1400" dirty="0"/>
              <a:t>base &lt;- </a:t>
            </a:r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(x, y)) + </a:t>
            </a:r>
            <a:r>
              <a:rPr lang="en-US" sz="1400" dirty="0" err="1"/>
              <a:t>geom_point</a:t>
            </a:r>
            <a:r>
              <a:rPr lang="en-US" sz="1400" dirty="0"/>
              <a:t>()</a:t>
            </a:r>
          </a:p>
          <a:p>
            <a:endParaRPr lang="en-US" sz="1400" dirty="0"/>
          </a:p>
          <a:p>
            <a:r>
              <a:rPr lang="en-US" sz="1400" dirty="0"/>
              <a:t>base + </a:t>
            </a:r>
            <a:r>
              <a:rPr lang="en-US" sz="1400" b="1" dirty="0" err="1"/>
              <a:t>theme_grey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theme_grey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theme_bw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theme_bw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theme_linedraw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theme_linedraw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theme_light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theme_light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theme_dark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theme_dark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theme_minimal</a:t>
            </a:r>
            <a:r>
              <a:rPr lang="en-US" sz="1400" b="1" dirty="0"/>
              <a:t>()</a:t>
            </a:r>
            <a:r>
              <a:rPr lang="en-US" sz="1400" dirty="0"/>
              <a:t> 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theme_minimal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theme_classic</a:t>
            </a:r>
            <a:r>
              <a:rPr lang="en-US" sz="1400" b="1" dirty="0"/>
              <a:t>() </a:t>
            </a:r>
            <a:r>
              <a:rPr lang="en-US" sz="1400" dirty="0"/>
              <a:t>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theme_classic</a:t>
            </a:r>
            <a:r>
              <a:rPr lang="en-US" sz="1400" dirty="0"/>
              <a:t>()")</a:t>
            </a:r>
          </a:p>
          <a:p>
            <a:r>
              <a:rPr lang="en-US" sz="1400" dirty="0"/>
              <a:t>base + </a:t>
            </a:r>
            <a:r>
              <a:rPr lang="en-US" sz="1400" b="1" dirty="0" err="1"/>
              <a:t>theme_void</a:t>
            </a:r>
            <a:r>
              <a:rPr lang="en-US" sz="1400" b="1" dirty="0"/>
              <a:t>()</a:t>
            </a:r>
            <a:r>
              <a:rPr lang="en-US" sz="1400" dirty="0"/>
              <a:t> + </a:t>
            </a:r>
            <a:r>
              <a:rPr lang="en-US" sz="1400" dirty="0" err="1"/>
              <a:t>ggtitle</a:t>
            </a:r>
            <a:r>
              <a:rPr lang="en-US" sz="1400" dirty="0"/>
              <a:t>("</a:t>
            </a:r>
            <a:r>
              <a:rPr lang="en-US" sz="1400" dirty="0" err="1"/>
              <a:t>theme_void</a:t>
            </a:r>
            <a:r>
              <a:rPr lang="en-US" sz="1400" dirty="0"/>
              <a:t>()")</a:t>
            </a:r>
          </a:p>
        </p:txBody>
      </p:sp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4048156-F704-9696-4A98-CCCE769C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8" y="2555805"/>
            <a:ext cx="3570372" cy="1838740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AF56A03D-BA52-CD3A-3D05-7D580641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18" y="4361841"/>
            <a:ext cx="2675772" cy="1638911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180A411-14F2-5141-9053-7DD1B21D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19" y="878022"/>
            <a:ext cx="3452594" cy="18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27BF-E122-EE94-9A18-323109CF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</a:t>
            </a:r>
            <a:r>
              <a:rPr lang="en-US" altLang="zh-CN" dirty="0"/>
              <a:t>(10 mins)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B5D5-7569-3334-FCC4-1D0994DA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580" y="2466924"/>
            <a:ext cx="4309661" cy="2220917"/>
          </a:xfrm>
        </p:spPr>
        <p:txBody>
          <a:bodyPr>
            <a:normAutofit lnSpcReduction="10000"/>
          </a:bodyPr>
          <a:lstStyle/>
          <a:p>
            <a:r>
              <a:rPr lang="en-US" sz="1350" dirty="0"/>
              <a:t>Improving the axes and legend labels</a:t>
            </a:r>
          </a:p>
          <a:p>
            <a:r>
              <a:rPr lang="en-US" sz="1350" dirty="0"/>
              <a:t>Adding a title for the plot</a:t>
            </a:r>
          </a:p>
          <a:p>
            <a:r>
              <a:rPr lang="en-US" sz="1350" dirty="0"/>
              <a:t>Tweaking the color scale to your favorite palette </a:t>
            </a:r>
          </a:p>
          <a:p>
            <a:r>
              <a:rPr lang="en-US" sz="1350" dirty="0"/>
              <a:t>The background should be white, not pale grey</a:t>
            </a:r>
          </a:p>
          <a:p>
            <a:r>
              <a:rPr lang="en-US" sz="1350" dirty="0"/>
              <a:t>Major gridlines should be a pale grey and minor gridlines should be removed</a:t>
            </a:r>
          </a:p>
          <a:p>
            <a:r>
              <a:rPr lang="en-US" sz="1350" dirty="0"/>
              <a:t>The plot title should be centered in 12pt bold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CBC21-BD0C-7C8B-2666-297B9945C7A1}"/>
              </a:ext>
            </a:extLst>
          </p:cNvPr>
          <p:cNvSpPr txBox="1"/>
          <p:nvPr/>
        </p:nvSpPr>
        <p:spPr>
          <a:xfrm>
            <a:off x="3209328" y="1506023"/>
            <a:ext cx="629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Improve the plot based on the following requirements </a:t>
            </a:r>
          </a:p>
        </p:txBody>
      </p:sp>
      <p:pic>
        <p:nvPicPr>
          <p:cNvPr id="5" name="Picture 4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A4AB155F-CE84-5EC3-6782-18A9F5A6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9" y="2282258"/>
            <a:ext cx="4309661" cy="26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93B9-DD12-C3F0-01C9-09E25557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Specialized Plot</a:t>
            </a:r>
          </a:p>
        </p:txBody>
      </p:sp>
    </p:spTree>
    <p:extLst>
      <p:ext uri="{BB962C8B-B14F-4D97-AF65-F5344CB8AC3E}">
        <p14:creationId xmlns:p14="http://schemas.microsoft.com/office/powerpoint/2010/main" val="385200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D654-AFF6-D097-E47A-96C0344D6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6" y="2218848"/>
            <a:ext cx="4609882" cy="265188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500" dirty="0"/>
              <a:t>Correlation analysis</a:t>
            </a:r>
          </a:p>
          <a:p>
            <a:r>
              <a:rPr lang="en-US" sz="1500" dirty="0"/>
              <a:t>Feature importance in Machine Learning</a:t>
            </a:r>
          </a:p>
          <a:p>
            <a:r>
              <a:rPr lang="en-US" sz="1500" dirty="0"/>
              <a:t>Geospatial data</a:t>
            </a:r>
          </a:p>
          <a:p>
            <a:r>
              <a:rPr lang="en-US" sz="1500" dirty="0"/>
              <a:t>Gene expression data in biology</a:t>
            </a:r>
          </a:p>
          <a:p>
            <a:r>
              <a:rPr lang="en-US" sz="1500" dirty="0"/>
              <a:t>Resource utilization</a:t>
            </a:r>
          </a:p>
          <a:p>
            <a:r>
              <a:rPr lang="en-US" sz="1500" dirty="0"/>
              <a:t>Data quality checks</a:t>
            </a:r>
          </a:p>
          <a:p>
            <a:r>
              <a:rPr lang="en-US" sz="1500" dirty="0"/>
              <a:t>Comparing performance metrics</a:t>
            </a:r>
          </a:p>
          <a:p>
            <a:r>
              <a:rPr lang="en-US" sz="1500" dirty="0"/>
              <a:t>Cluster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AD218-0520-DBE5-A8BB-770F2AD70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572" y="1497678"/>
            <a:ext cx="4094226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32591-E422-6BE2-A59F-8A60619102D6}"/>
              </a:ext>
            </a:extLst>
          </p:cNvPr>
          <p:cNvSpPr txBox="1"/>
          <p:nvPr/>
        </p:nvSpPr>
        <p:spPr>
          <a:xfrm>
            <a:off x="4024793" y="653857"/>
            <a:ext cx="3835520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Base R: heatmap() Function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ggplot2 with </a:t>
            </a: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geom_tile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257168" indent="-257168">
              <a:spcAft>
                <a:spcPts val="450"/>
              </a:spcAft>
              <a:buAutoNum type="arabicPeriod"/>
            </a:pPr>
            <a:r>
              <a:rPr lang="en-US" sz="135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pheatmap</a:t>
            </a:r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for Annotated Heatmaps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18370-14D6-9143-3D4E-8C42D50E2FF8}"/>
              </a:ext>
            </a:extLst>
          </p:cNvPr>
          <p:cNvSpPr txBox="1"/>
          <p:nvPr/>
        </p:nvSpPr>
        <p:spPr>
          <a:xfrm>
            <a:off x="1849561" y="5734243"/>
            <a:ext cx="68305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/215-the-heatmap-function.html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FA5EFF-CDE2-28EE-1692-16E1E50B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79661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2627DC-85D0-9385-EE83-D3296AD23854}"/>
              </a:ext>
            </a:extLst>
          </p:cNvPr>
          <p:cNvSpPr txBox="1"/>
          <p:nvPr/>
        </p:nvSpPr>
        <p:spPr>
          <a:xfrm>
            <a:off x="838200" y="2197988"/>
            <a:ext cx="4932280" cy="123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42900">
              <a:spcBef>
                <a:spcPts val="10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342900"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6pPr>
            <a:lvl7pPr marL="32004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7pPr>
            <a:lvl8pPr marL="36576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8pPr>
            <a:lvl9pPr marL="4114800" indent="-3429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survival analysis</a:t>
            </a:r>
          </a:p>
          <a:p>
            <a:r>
              <a:rPr lang="en-US" sz="1800" dirty="0"/>
              <a:t>estimate the survival probability over time</a:t>
            </a:r>
          </a:p>
        </p:txBody>
      </p:sp>
      <p:pic>
        <p:nvPicPr>
          <p:cNvPr id="5" name="Picture 4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52F56055-A710-6251-15CE-6B1687F5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85" y="1690688"/>
            <a:ext cx="4932281" cy="2971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1BD411-1E5B-1C2C-AF8D-ED286FE70D85}"/>
              </a:ext>
            </a:extLst>
          </p:cNvPr>
          <p:cNvSpPr txBox="1"/>
          <p:nvPr/>
        </p:nvSpPr>
        <p:spPr>
          <a:xfrm>
            <a:off x="1005876" y="4964774"/>
            <a:ext cx="9895114" cy="54324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“</a:t>
            </a:r>
            <a:r>
              <a:rPr lang="en-US" sz="16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ggsurvplot</a:t>
            </a: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()” from </a:t>
            </a:r>
            <a:r>
              <a:rPr lang="en-US" sz="1600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survminer</a:t>
            </a:r>
            <a:r>
              <a:rPr lang="en-US" sz="1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library is a useful function to generate KM Curve using ggplot2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8BE046-B103-26D9-5421-76B28DCC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Kaplan-Meier curve</a:t>
            </a:r>
          </a:p>
        </p:txBody>
      </p:sp>
    </p:spTree>
    <p:extLst>
      <p:ext uri="{BB962C8B-B14F-4D97-AF65-F5344CB8AC3E}">
        <p14:creationId xmlns:p14="http://schemas.microsoft.com/office/powerpoint/2010/main" val="154580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A628-76B1-9FE2-DC56-4B51C36F8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831" y="2205358"/>
            <a:ext cx="4022598" cy="149578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Used primarily in genome-wide association studies (GWAS) to visualize p-values across genomic positions.</a:t>
            </a:r>
          </a:p>
        </p:txBody>
      </p:sp>
      <p:pic>
        <p:nvPicPr>
          <p:cNvPr id="6" name="Picture 5" descr="A graph of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37AE55FA-2241-871F-4BA0-54471DF9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31" y="1534887"/>
            <a:ext cx="6013907" cy="3668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36709-7804-0B2A-DD89-DFB1F6F50D75}"/>
              </a:ext>
            </a:extLst>
          </p:cNvPr>
          <p:cNvSpPr txBox="1"/>
          <p:nvPr/>
        </p:nvSpPr>
        <p:spPr>
          <a:xfrm>
            <a:off x="984831" y="5323113"/>
            <a:ext cx="79278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/101_Manhattan_plot.html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B5FB3A-54D3-03FA-55D3-3C8D2B7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plot</a:t>
            </a:r>
          </a:p>
        </p:txBody>
      </p:sp>
    </p:spTree>
    <p:extLst>
      <p:ext uri="{BB962C8B-B14F-4D97-AF65-F5344CB8AC3E}">
        <p14:creationId xmlns:p14="http://schemas.microsoft.com/office/powerpoint/2010/main" val="117982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791DF-0F14-7A57-44C3-F85463B17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730" y="511962"/>
            <a:ext cx="4505706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 2D density plot is a useful visualization to understand the distribution of data points over two continuous variables if you have a huge number of points.</a:t>
            </a:r>
          </a:p>
        </p:txBody>
      </p:sp>
      <p:pic>
        <p:nvPicPr>
          <p:cNvPr id="7" name="Picture 6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1E56ACD-DE48-9F73-B043-EEA5786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44"/>
          <a:stretch/>
        </p:blipFill>
        <p:spPr>
          <a:xfrm>
            <a:off x="5980400" y="2595844"/>
            <a:ext cx="4465096" cy="2585756"/>
          </a:xfrm>
          <a:prstGeom prst="rect">
            <a:avLst/>
          </a:prstGeom>
        </p:spPr>
      </p:pic>
      <p:pic>
        <p:nvPicPr>
          <p:cNvPr id="8" name="Picture 7" descr="A graph showing a plot of data&#10;&#10;Description automatically generated with medium confidence">
            <a:extLst>
              <a:ext uri="{FF2B5EF4-FFF2-40B4-BE49-F238E27FC236}">
                <a16:creationId xmlns:a16="http://schemas.microsoft.com/office/drawing/2014/main" id="{36B27208-7EB2-8279-DFC5-6F3B79BE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2"/>
          <a:stretch/>
        </p:blipFill>
        <p:spPr>
          <a:xfrm>
            <a:off x="908602" y="2595844"/>
            <a:ext cx="4465098" cy="2585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CCA3FA-0368-4D13-100C-2E5D0EEA348E}"/>
              </a:ext>
            </a:extLst>
          </p:cNvPr>
          <p:cNvSpPr txBox="1"/>
          <p:nvPr/>
        </p:nvSpPr>
        <p:spPr>
          <a:xfrm>
            <a:off x="6196584" y="2227311"/>
            <a:ext cx="2734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geom_bin2d()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EC626-7CEB-7C79-4751-B824964B6628}"/>
              </a:ext>
            </a:extLst>
          </p:cNvPr>
          <p:cNvSpPr txBox="1"/>
          <p:nvPr/>
        </p:nvSpPr>
        <p:spPr>
          <a:xfrm>
            <a:off x="838200" y="5668403"/>
            <a:ext cx="62773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Useful materials: https://r-graph-</a:t>
            </a:r>
            <a:r>
              <a:rPr lang="en-US" sz="1350" dirty="0" err="1"/>
              <a:t>gallery.com</a:t>
            </a:r>
            <a:r>
              <a:rPr lang="en-US" sz="1350" dirty="0"/>
              <a:t>/2d-density-plot-with-ggplot2.html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26ADAF-D5F4-174D-B7A9-0DC41A29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density plot</a:t>
            </a:r>
          </a:p>
        </p:txBody>
      </p:sp>
    </p:spTree>
    <p:extLst>
      <p:ext uri="{BB962C8B-B14F-4D97-AF65-F5344CB8AC3E}">
        <p14:creationId xmlns:p14="http://schemas.microsoft.com/office/powerpoint/2010/main" val="173813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C50F-5BBF-57B8-0E88-AE73C1E4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490B-7948-13CC-5C18-00D84653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95788"/>
            <a:ext cx="7884414" cy="3049905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4950" dirty="0"/>
              <a:t>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2861160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D3A6-BEC8-419B-484F-D8B8460F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95" y="1348195"/>
            <a:ext cx="3614166" cy="1110996"/>
          </a:xfrm>
        </p:spPr>
        <p:txBody>
          <a:bodyPr anchor="b">
            <a:normAutofit/>
          </a:bodyPr>
          <a:lstStyle/>
          <a:p>
            <a:pPr algn="ctr"/>
            <a:r>
              <a:rPr lang="en-US" sz="4050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57C192-A8B8-F0DD-5294-ADFB85AD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15" y="2656333"/>
            <a:ext cx="4326728" cy="1753362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What can you observe from this plot? </a:t>
            </a:r>
          </a:p>
          <a:p>
            <a:r>
              <a:rPr lang="en-US" sz="2400" dirty="0"/>
              <a:t>Do you have any questions about this plot?</a:t>
            </a:r>
          </a:p>
        </p:txBody>
      </p:sp>
      <p:pic>
        <p:nvPicPr>
          <p:cNvPr id="5" name="Content Placeholder 4" descr="A graph showing a number of black dots&#10;&#10;Description automatically generated">
            <a:extLst>
              <a:ext uri="{FF2B5EF4-FFF2-40B4-BE49-F238E27FC236}">
                <a16:creationId xmlns:a16="http://schemas.microsoft.com/office/drawing/2014/main" id="{32CA0758-3AE7-8A28-38F3-3D3165F6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43" y="1756813"/>
            <a:ext cx="5415988" cy="33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0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3875-FAF6-1BDB-8FF8-482D670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SzPts val="4400"/>
            </a:pPr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86FE-851B-BAE3-81AA-A020CBC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619" y="1479667"/>
            <a:ext cx="8304761" cy="4754879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Brief Review of Basic Visualization in R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Why use </a:t>
            </a:r>
            <a:r>
              <a:rPr lang="en-US" sz="2000" dirty="0" err="1">
                <a:ea typeface="SimSun" panose="02010600030101010101" pitchFamily="2" charset="-122"/>
              </a:rPr>
              <a:t>ggplot</a:t>
            </a:r>
            <a:r>
              <a:rPr lang="en-US" sz="2000" dirty="0">
                <a:ea typeface="SimSun" panose="02010600030101010101" pitchFamily="2" charset="-122"/>
              </a:rPr>
              <a:t> 2</a:t>
            </a:r>
          </a:p>
          <a:p>
            <a:pPr lvl="1">
              <a:spcAft>
                <a:spcPts val="750"/>
              </a:spcAft>
            </a:pPr>
            <a:r>
              <a:rPr lang="en-US" sz="2000" dirty="0">
                <a:ea typeface="SimSun" panose="02010600030101010101" pitchFamily="2" charset="-122"/>
              </a:rPr>
              <a:t>Structure of a ggplot2 command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Customization and Data Transformation</a:t>
            </a:r>
            <a:r>
              <a:rPr lang="en-US" sz="2400" b="1" dirty="0"/>
              <a:t>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Data transformations and faceting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Customizing ggplot2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1</a:t>
            </a:r>
          </a:p>
          <a:p>
            <a:pPr>
              <a:spcAft>
                <a:spcPts val="750"/>
              </a:spcAft>
            </a:pPr>
            <a:r>
              <a:rPr lang="en-US" sz="2400" b="1" dirty="0">
                <a:ea typeface="SimSun" panose="02010600030101010101" pitchFamily="2" charset="-122"/>
              </a:rPr>
              <a:t>Advanced Visualization Techniques 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Specialized plots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Introduction to interactive and dynamic visualizations</a:t>
            </a:r>
          </a:p>
          <a:p>
            <a:pPr lvl="1">
              <a:spcAft>
                <a:spcPts val="750"/>
              </a:spcAft>
            </a:pPr>
            <a:r>
              <a:rPr lang="en-US" sz="2000" dirty="0"/>
              <a:t>Exercise 2</a:t>
            </a:r>
          </a:p>
        </p:txBody>
      </p:sp>
    </p:spTree>
    <p:extLst>
      <p:ext uri="{BB962C8B-B14F-4D97-AF65-F5344CB8AC3E}">
        <p14:creationId xmlns:p14="http://schemas.microsoft.com/office/powerpoint/2010/main" val="2911514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9FB763-F5C7-971E-10BC-67DBE721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75D18C-0AB5-FB06-9356-13A88C87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1" y="1452229"/>
            <a:ext cx="8033003" cy="1447038"/>
          </a:xfrm>
        </p:spPr>
        <p:txBody>
          <a:bodyPr anchor="ctr">
            <a:normAutofit/>
          </a:bodyPr>
          <a:lstStyle/>
          <a:p>
            <a:r>
              <a:rPr lang="en-US" sz="1650" dirty="0"/>
              <a:t>Any variable could be used to further explain this plot?</a:t>
            </a:r>
          </a:p>
          <a:p>
            <a:r>
              <a:rPr lang="en-US" sz="1650" dirty="0"/>
              <a:t>Species/ Island?</a:t>
            </a:r>
          </a:p>
        </p:txBody>
      </p:sp>
      <p:pic>
        <p:nvPicPr>
          <p:cNvPr id="7" name="Picture 6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81CD937-1095-C271-4329-2C8B3C534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66" y="2272134"/>
            <a:ext cx="4337933" cy="2689517"/>
          </a:xfrm>
          <a:prstGeom prst="rect">
            <a:avLst/>
          </a:prstGeom>
        </p:spPr>
      </p:pic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06B5F4-ACA0-CC06-1367-70599B7F0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2" y="3395217"/>
            <a:ext cx="6192331" cy="1192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19DDA-8258-E4BE-1C57-A14BDF4A9017}"/>
              </a:ext>
            </a:extLst>
          </p:cNvPr>
          <p:cNvSpPr txBox="1"/>
          <p:nvPr/>
        </p:nvSpPr>
        <p:spPr>
          <a:xfrm>
            <a:off x="2312586" y="5248014"/>
            <a:ext cx="756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What if we are still interested in individual info?</a:t>
            </a:r>
          </a:p>
        </p:txBody>
      </p:sp>
    </p:spTree>
    <p:extLst>
      <p:ext uri="{BB962C8B-B14F-4D97-AF65-F5344CB8AC3E}">
        <p14:creationId xmlns:p14="http://schemas.microsoft.com/office/powerpoint/2010/main" val="303923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BF4C2A-BCF5-576F-8BE3-C59837B2A362}"/>
              </a:ext>
            </a:extLst>
          </p:cNvPr>
          <p:cNvSpPr txBox="1"/>
          <p:nvPr/>
        </p:nvSpPr>
        <p:spPr>
          <a:xfrm>
            <a:off x="1997202" y="2962656"/>
            <a:ext cx="2571750" cy="2558034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indent="-171446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65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8B1CB22C-84FC-4211-9E59-46378C86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1956" y="1594446"/>
            <a:ext cx="5868088" cy="363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37EF7-400C-22ED-4832-94B586A96870}"/>
              </a:ext>
            </a:extLst>
          </p:cNvPr>
          <p:cNvSpPr txBox="1"/>
          <p:nvPr/>
        </p:nvSpPr>
        <p:spPr>
          <a:xfrm>
            <a:off x="1017814" y="5411299"/>
            <a:ext cx="10156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What if we are interested in which island the penguin lives or any other information?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190E-A4F3-3538-D473-CC92DB93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/>
              <a:t>ggplotly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100CAD-AD4B-C85F-CD49-5E4EDB4F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918637"/>
            <a:ext cx="3863732" cy="3187579"/>
          </a:xfrm>
          <a:prstGeom prst="rect">
            <a:avLst/>
          </a:prstGeom>
        </p:spPr>
      </p:pic>
      <p:pic>
        <p:nvPicPr>
          <p:cNvPr id="5" name="Content Placeholder 4" descr="A graph showing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0B6BEF39-9FC2-D37A-3FC6-EC8793CB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05" y="1918637"/>
            <a:ext cx="5407175" cy="3203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4E748A-CEEA-15F3-1640-3BF854CA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</p:spTree>
    <p:extLst>
      <p:ext uri="{BB962C8B-B14F-4D97-AF65-F5344CB8AC3E}">
        <p14:creationId xmlns:p14="http://schemas.microsoft.com/office/powerpoint/2010/main" val="338132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C19E5F-F557-EC16-6865-644F241C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customization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65C8-FE31-EC11-9C87-93424438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797" y="2198779"/>
            <a:ext cx="3380260" cy="2743335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 </a:t>
            </a:r>
            <a:r>
              <a:rPr lang="en-US" sz="1800" b="1" dirty="0"/>
              <a:t>bold text </a:t>
            </a:r>
            <a:r>
              <a:rPr lang="en-US" sz="1800" dirty="0"/>
              <a:t>to make the tooltip more readable</a:t>
            </a:r>
          </a:p>
          <a:p>
            <a:r>
              <a:rPr lang="en-US" sz="1800" dirty="0"/>
              <a:t>Add a </a:t>
            </a:r>
            <a:r>
              <a:rPr lang="en-US" sz="1800" b="1" dirty="0"/>
              <a:t>title</a:t>
            </a:r>
            <a:r>
              <a:rPr lang="en-US" sz="1800" dirty="0"/>
              <a:t> to the tooltip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background</a:t>
            </a:r>
            <a:r>
              <a:rPr lang="en-US" sz="1800" dirty="0"/>
              <a:t> </a:t>
            </a:r>
            <a:r>
              <a:rPr lang="en-US" sz="1800" b="1" dirty="0"/>
              <a:t>color</a:t>
            </a:r>
            <a:r>
              <a:rPr lang="en-US" sz="1800" dirty="0"/>
              <a:t> of the tooltip to white</a:t>
            </a:r>
          </a:p>
          <a:p>
            <a:r>
              <a:rPr lang="en-US" sz="1800" dirty="0"/>
              <a:t>Change the </a:t>
            </a:r>
            <a:r>
              <a:rPr lang="en-US" sz="1800" b="1" dirty="0"/>
              <a:t>font color </a:t>
            </a:r>
            <a:r>
              <a:rPr lang="en-US" sz="1800" dirty="0"/>
              <a:t>of the tooltip to black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BB5C99-1F77-1ECB-6B7C-744CCE5C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44" y="1690689"/>
            <a:ext cx="4381571" cy="3599148"/>
          </a:xfrm>
          <a:prstGeom prst="rect">
            <a:avLst/>
          </a:prstGeom>
        </p:spPr>
      </p:pic>
      <p:pic>
        <p:nvPicPr>
          <p:cNvPr id="5" name="Picture 4" descr="A graph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E0764DC2-6CC8-683A-23FD-13AE1B70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17" y="1690690"/>
            <a:ext cx="6550142" cy="38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6BC08-26DE-E426-79EE-29FA2F5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 your figure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DD118BB0-0C90-777F-0759-FD106EBA5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5" y="2822546"/>
            <a:ext cx="3447088" cy="8241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Try </a:t>
            </a:r>
            <a:r>
              <a:rPr lang="en-US" b="1" dirty="0" err="1"/>
              <a:t>gganimate</a:t>
            </a:r>
            <a:r>
              <a:rPr lang="en-US" b="1" dirty="0"/>
              <a:t>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ECE9FA-601F-D607-3CC3-F25B40F84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658" y="1579791"/>
            <a:ext cx="5541854" cy="39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3ECB8E-8839-53AE-1DA1-E29C6D8778E2}"/>
              </a:ext>
            </a:extLst>
          </p:cNvPr>
          <p:cNvSpPr txBox="1"/>
          <p:nvPr/>
        </p:nvSpPr>
        <p:spPr>
          <a:xfrm>
            <a:off x="838200" y="5684520"/>
            <a:ext cx="47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gganimate.com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3371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EB56-06F0-0842-58DE-55AC2AA5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8" y="1268730"/>
            <a:ext cx="2700645" cy="4073652"/>
          </a:xfrm>
        </p:spPr>
        <p:txBody>
          <a:bodyPr>
            <a:normAutofit/>
          </a:bodyPr>
          <a:lstStyle/>
          <a:p>
            <a:r>
              <a:rPr lang="en-US" sz="4050" dirty="0"/>
              <a:t>R Shiny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B86F-7C16-77B4-D456-25DC6C34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1" y="1392174"/>
            <a:ext cx="4668251" cy="407365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/>
              <a:t>Shiny is an R package used to build </a:t>
            </a:r>
            <a:r>
              <a:rPr lang="en-US" sz="2000" b="1" dirty="0"/>
              <a:t>interactive web applications</a:t>
            </a:r>
            <a:r>
              <a:rPr lang="en-US" sz="2000" dirty="0"/>
              <a:t> directly from R</a:t>
            </a:r>
          </a:p>
          <a:p>
            <a:r>
              <a:rPr lang="en-US" sz="2000" dirty="0"/>
              <a:t>Common use cases: data visualization, dashboards, interactive reports, and real-time data processing.</a:t>
            </a:r>
          </a:p>
          <a:p>
            <a:r>
              <a:rPr lang="en-US" sz="2000" b="1" dirty="0"/>
              <a:t>Structure</a:t>
            </a:r>
            <a:r>
              <a:rPr lang="en-US" sz="2000" dirty="0"/>
              <a:t>: UI (User Interface) + server (backend logic)</a:t>
            </a:r>
          </a:p>
          <a:p>
            <a:r>
              <a:rPr lang="en-US" sz="2000" b="1" dirty="0"/>
              <a:t>UI design</a:t>
            </a:r>
            <a:r>
              <a:rPr lang="en-US" sz="2000" dirty="0"/>
              <a:t>: </a:t>
            </a:r>
            <a:r>
              <a:rPr lang="en-US" sz="2000" dirty="0" err="1"/>
              <a:t>fluidPage</a:t>
            </a:r>
            <a:r>
              <a:rPr lang="en-US" sz="2000" dirty="0"/>
              <a:t>(), </a:t>
            </a:r>
            <a:r>
              <a:rPr lang="en-US" sz="2000" dirty="0" err="1"/>
              <a:t>sidebarLayout</a:t>
            </a:r>
            <a:r>
              <a:rPr lang="en-US" sz="2000" dirty="0"/>
              <a:t>(), ……</a:t>
            </a:r>
          </a:p>
          <a:p>
            <a:r>
              <a:rPr lang="en-US" sz="2000" dirty="0"/>
              <a:t>Shiny is reactive, which means that inputs trigger changes in the outputs</a:t>
            </a:r>
          </a:p>
          <a:p>
            <a:endParaRPr 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3164772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BAC90-479A-1DCE-5086-C6041D3E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3D4F-35D9-132D-4A08-E329E243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70" y="1804086"/>
            <a:ext cx="8350859" cy="1820249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first see an example of R shiny dashboard to analyze Omics Data - </a:t>
            </a:r>
            <a:r>
              <a:rPr lang="en-US" dirty="0" err="1"/>
              <a:t>GraphBio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3D057-36EA-57DF-296D-D70E585B0B74}"/>
              </a:ext>
            </a:extLst>
          </p:cNvPr>
          <p:cNvSpPr txBox="1"/>
          <p:nvPr/>
        </p:nvSpPr>
        <p:spPr>
          <a:xfrm>
            <a:off x="2456689" y="5053914"/>
            <a:ext cx="565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http://www.graphbio1.com/en/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8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5A89-71F0-D8F5-9203-F800B11A6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467" y="2003841"/>
            <a:ext cx="5080381" cy="2194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User interface (UI) </a:t>
            </a:r>
          </a:p>
          <a:p>
            <a:pPr marL="0" indent="0">
              <a:buNone/>
            </a:pPr>
            <a:r>
              <a:rPr lang="en-US" sz="1800" dirty="0"/>
              <a:t>[define visual elements]   </a:t>
            </a:r>
          </a:p>
          <a:p>
            <a:pPr marL="0" indent="0">
              <a:buNone/>
            </a:pPr>
            <a:r>
              <a:rPr lang="en-US" sz="2000" dirty="0"/>
              <a:t>+ </a:t>
            </a:r>
          </a:p>
          <a:p>
            <a:pPr marL="0" indent="0">
              <a:buNone/>
            </a:pPr>
            <a:r>
              <a:rPr lang="en-US" sz="2000" b="1" dirty="0"/>
              <a:t>Server</a:t>
            </a:r>
          </a:p>
          <a:p>
            <a:pPr marL="0" indent="0">
              <a:buNone/>
            </a:pPr>
            <a:r>
              <a:rPr lang="en-US" sz="1800" dirty="0"/>
              <a:t>[handle the reactive behavior and interactions]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D9226E-02B0-5D4E-10A9-FCFB0E57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3" y="1450051"/>
            <a:ext cx="3162162" cy="2915888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2C099D3-B28C-A13D-DA73-BDA50D48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of R Shiny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97AD2-FBB5-1AAF-EDD2-7050FFA7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573" y="4291767"/>
            <a:ext cx="6904550" cy="18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333-8CA3-49B6-9E66-78C6DEEF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options: Layout/Panel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C3E6-759F-3DBF-617E-C583662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SidebarLayout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TabsetPanel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0564AB-F326-1F66-B88B-A6389AC5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59" y="2531701"/>
            <a:ext cx="5074265" cy="62452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B54A05-0671-2132-8337-EF50E481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59" y="4260772"/>
            <a:ext cx="5074265" cy="1235183"/>
          </a:xfrm>
          <a:prstGeom prst="rect">
            <a:avLst/>
          </a:prstGeom>
        </p:spPr>
      </p:pic>
      <p:pic>
        <p:nvPicPr>
          <p:cNvPr id="11" name="Picture 1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997DF40-4BB2-88E5-41CD-BF4CEEFC1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77" y="1825625"/>
            <a:ext cx="5326069" cy="38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6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4C32-AAB7-6CF0-6CEB-8EB04A93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1959-8B67-2817-06DF-B90FDF1A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040" y="1825625"/>
            <a:ext cx="413004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Define a placeholder for plots, tables, and text in the user interface and server side.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r>
              <a:rPr lang="en-US" sz="2400" dirty="0"/>
              <a:t>Plot</a:t>
            </a:r>
          </a:p>
          <a:p>
            <a:r>
              <a:rPr lang="en-US" sz="2400" dirty="0"/>
              <a:t>Table</a:t>
            </a:r>
          </a:p>
          <a:p>
            <a:r>
              <a:rPr lang="en-US" sz="2400" dirty="0"/>
              <a:t>Text</a:t>
            </a:r>
          </a:p>
          <a:p>
            <a:endParaRPr lang="en-US" sz="2400" dirty="0"/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43EE179D-634A-0741-BD61-9424AE9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343"/>
            <a:ext cx="3701934" cy="4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E345-9220-09D2-F51B-D472B65A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3747" cy="1325563"/>
          </a:xfrm>
        </p:spPr>
        <p:txBody>
          <a:bodyPr>
            <a:normAutofit/>
          </a:bodyPr>
          <a:lstStyle/>
          <a:p>
            <a:pPr>
              <a:buSzPts val="4400"/>
            </a:pPr>
            <a:r>
              <a:rPr lang="en-US" sz="3600" dirty="0"/>
              <a:t>Why Use ggplot2 Over Base R for Data Visualization?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D35575-B176-9945-2DA6-DE5C2C3D9F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36171" y="1569391"/>
          <a:ext cx="9775371" cy="42405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36629">
                  <a:extLst>
                    <a:ext uri="{9D8B030D-6E8A-4147-A177-3AD203B41FA5}">
                      <a16:colId xmlns:a16="http://schemas.microsoft.com/office/drawing/2014/main" val="4010006632"/>
                    </a:ext>
                  </a:extLst>
                </a:gridCol>
                <a:gridCol w="3728962">
                  <a:extLst>
                    <a:ext uri="{9D8B030D-6E8A-4147-A177-3AD203B41FA5}">
                      <a16:colId xmlns:a16="http://schemas.microsoft.com/office/drawing/2014/main" val="3226411165"/>
                    </a:ext>
                  </a:extLst>
                </a:gridCol>
                <a:gridCol w="3509780">
                  <a:extLst>
                    <a:ext uri="{9D8B030D-6E8A-4147-A177-3AD203B41FA5}">
                      <a16:colId xmlns:a16="http://schemas.microsoft.com/office/drawing/2014/main" val="2811167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ggplot2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1381146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 Framework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Grammar of Graphics, enabling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layered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construction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Procedural approach,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harder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modify and extend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4243848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Customization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Themes and formatting (theme_*) for professional aesthetics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adjustments using par() or axis()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359138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Built-in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with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facet_wrap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 and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facet_grid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layout setup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3813522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Consistent and modular,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easy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learn and maintain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Fragmented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less intuitive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79781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Transformations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Directly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supports scaling and slicing in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Preprocessing required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 visualization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796010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Multi-layered Plots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Allows layering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multiple plot types and elements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Complex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to achieve with overlays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5692688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Interactivity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Seamless integration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interactive packages like </a:t>
                      </a:r>
                      <a:r>
                        <a:rPr lang="en-US" sz="1400" b="0" i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plotly</a:t>
                      </a:r>
                      <a:endParaRPr lang="en-US" sz="14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Requires </a:t>
                      </a:r>
                      <a:r>
                        <a:rPr lang="en-US" sz="14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packages </a:t>
                      </a:r>
                      <a:r>
                        <a:rPr lang="en-US" sz="14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complex workflows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89635172"/>
                  </a:ext>
                </a:extLst>
              </a:tr>
            </a:tbl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607FB292-2B0A-7084-DDDE-C4D954FF7CEC}"/>
              </a:ext>
            </a:extLst>
          </p:cNvPr>
          <p:cNvSpPr/>
          <p:nvPr/>
        </p:nvSpPr>
        <p:spPr>
          <a:xfrm>
            <a:off x="4623458" y="326491"/>
            <a:ext cx="2766953" cy="1000536"/>
          </a:xfrm>
          <a:prstGeom prst="cloudCallou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better aesthetic and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37443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56C-5512-CE29-373C-F9EFB1E4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4F1A-7E9D-18E6-3217-C96BC150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601052"/>
            <a:ext cx="7886700" cy="400373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Allow users to </a:t>
            </a:r>
            <a:r>
              <a:rPr lang="en-US" sz="2000" b="1" dirty="0"/>
              <a:t>interact</a:t>
            </a:r>
            <a:r>
              <a:rPr lang="en-US" sz="2000" dirty="0"/>
              <a:t> with the app</a:t>
            </a:r>
          </a:p>
          <a:p>
            <a:endParaRPr lang="en-US" sz="2000" dirty="0"/>
          </a:p>
          <a:p>
            <a:r>
              <a:rPr lang="en-US" sz="2000" dirty="0"/>
              <a:t>Text box</a:t>
            </a:r>
          </a:p>
          <a:p>
            <a:r>
              <a:rPr lang="en-US" sz="2000" dirty="0"/>
              <a:t>Numeric input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Range selector</a:t>
            </a:r>
          </a:p>
          <a:p>
            <a:r>
              <a:rPr lang="en-US" sz="2000" dirty="0"/>
              <a:t>Radio button</a:t>
            </a:r>
          </a:p>
          <a:p>
            <a:r>
              <a:rPr lang="en-US" sz="2000" dirty="0"/>
              <a:t>Dropdown menu (single selection/multiple selections)</a:t>
            </a:r>
          </a:p>
          <a:p>
            <a:r>
              <a:rPr lang="en-US" sz="2000" dirty="0"/>
              <a:t>Checkbox</a:t>
            </a:r>
          </a:p>
          <a:p>
            <a:r>
              <a:rPr lang="en-US" sz="2000" dirty="0"/>
              <a:t>……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E23F40-A136-0B33-344C-AEB6F5E2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28" y="1139118"/>
            <a:ext cx="1765300" cy="4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78345-35C5-46B5-C423-6872712FB871}"/>
              </a:ext>
            </a:extLst>
          </p:cNvPr>
          <p:cNvSpPr txBox="1"/>
          <p:nvPr/>
        </p:nvSpPr>
        <p:spPr>
          <a:xfrm>
            <a:off x="1842655" y="5763491"/>
            <a:ext cx="586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widgets: </a:t>
            </a:r>
            <a:r>
              <a:rPr lang="en-US" dirty="0">
                <a:hlinkClick r:id="rId4"/>
              </a:rPr>
              <a:t>https://shiny.posit.co/r/gallery/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25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A560-9CDA-F4D0-A4FE-EC2C02FB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486" y="1699024"/>
            <a:ext cx="3017520" cy="2403101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600" dirty="0"/>
              <a:t>Let’s work on a simple R shiny demo!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4E71E6-CF45-7ECB-967E-A9BC0901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457" y="1812595"/>
            <a:ext cx="5134772" cy="31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0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603-A118-B8B6-CC67-ED3D20A3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 arrange shiny in multiple pages</a:t>
            </a:r>
            <a:endParaRPr lang="en-US" dirty="0"/>
          </a:p>
        </p:txBody>
      </p:sp>
      <p:pic>
        <p:nvPicPr>
          <p:cNvPr id="5" name="Picture 4" descr="A blue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5529A1E5-E368-CDB6-2AA8-38D5CC4F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17130"/>
            <a:ext cx="5778500" cy="1320800"/>
          </a:xfrm>
          <a:prstGeom prst="rect">
            <a:avLst/>
          </a:prstGeom>
        </p:spPr>
      </p:pic>
      <p:pic>
        <p:nvPicPr>
          <p:cNvPr id="7" name="Picture 6" descr="A blue and white page with black text&#10;&#10;AI-generated content may be incorrect.">
            <a:extLst>
              <a:ext uri="{FF2B5EF4-FFF2-40B4-BE49-F238E27FC236}">
                <a16:creationId xmlns:a16="http://schemas.microsoft.com/office/drawing/2014/main" id="{FB311F8E-E0CC-A37E-6253-4783DC90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2851150"/>
            <a:ext cx="5803900" cy="1155700"/>
          </a:xfrm>
          <a:prstGeom prst="rect">
            <a:avLst/>
          </a:prstGeom>
        </p:spPr>
      </p:pic>
      <p:pic>
        <p:nvPicPr>
          <p:cNvPr id="9" name="Picture 8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1D2D4297-117E-2E29-9119-E19DC017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850" y="3872470"/>
            <a:ext cx="57785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2EA72D-7081-5B45-D316-0512BE0C9137}"/>
              </a:ext>
            </a:extLst>
          </p:cNvPr>
          <p:cNvSpPr txBox="1"/>
          <p:nvPr/>
        </p:nvSpPr>
        <p:spPr>
          <a:xfrm>
            <a:off x="1164771" y="5167311"/>
            <a:ext cx="9938657" cy="544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Use </a:t>
            </a:r>
            <a:r>
              <a:rPr lang="en-US" b="1" dirty="0" err="1">
                <a:solidFill>
                  <a:srgbClr val="FF0000"/>
                </a:solidFill>
              </a:rPr>
              <a:t>dashboardPage</a:t>
            </a:r>
            <a:r>
              <a:rPr lang="en-US" b="1" dirty="0">
                <a:solidFill>
                  <a:srgbClr val="FF0000"/>
                </a:solidFill>
              </a:rPr>
              <a:t>() 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from </a:t>
            </a:r>
            <a:r>
              <a:rPr lang="en-US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shinydashboard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package in UI!</a:t>
            </a:r>
            <a:r>
              <a:rPr lang="zh-CN" alt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Another choice: </a:t>
            </a:r>
            <a:r>
              <a:rPr lang="en-US" b="1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navbarPage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Check “3_ShinyDemo.R” to see how to combine “1_ShinyDemo.R” and “2_ShinyDemo.R” into one Shiny app.</a:t>
            </a:r>
          </a:p>
        </p:txBody>
      </p:sp>
    </p:spTree>
    <p:extLst>
      <p:ext uri="{BB962C8B-B14F-4D97-AF65-F5344CB8AC3E}">
        <p14:creationId xmlns:p14="http://schemas.microsoft.com/office/powerpoint/2010/main" val="3158944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FD7B-FB8A-AA24-ED2A-0BBD2A65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74224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Please select one of the example plots and use </a:t>
            </a:r>
            <a:r>
              <a:rPr lang="en-US" sz="3200" dirty="0" err="1">
                <a:solidFill>
                  <a:schemeClr val="tx1"/>
                </a:solidFill>
              </a:rPr>
              <a:t>ggplotly</a:t>
            </a:r>
            <a:r>
              <a:rPr lang="en-US" sz="3200" dirty="0">
                <a:solidFill>
                  <a:schemeClr val="tx1"/>
                </a:solidFill>
              </a:rPr>
              <a:t> to make it interactive. If you have time, try to create your own R shiny dashboard!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8B07D-9519-E8BF-B5C1-FED86EDF96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 Light"/>
              <a:buNone/>
              <a:defRPr sz="6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Exercise 2 </a:t>
            </a:r>
            <a:r>
              <a:rPr lang="en-US" altLang="zh-CN" dirty="0"/>
              <a:t>(15 mins)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49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E225-CF24-3C4A-88F0-7CD1549D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Friends don’t let friends make bad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6879-E7F3-5077-840C-4155A643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350" y="1572836"/>
            <a:ext cx="7886700" cy="185971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Don’t make violin plots for small sample sizes</a:t>
            </a:r>
          </a:p>
          <a:p>
            <a:r>
              <a:rPr lang="en-US" sz="2400" dirty="0"/>
              <a:t>Don’t make heatmap without checking outliers</a:t>
            </a:r>
          </a:p>
          <a:p>
            <a:r>
              <a:rPr lang="en-US" sz="2400" dirty="0"/>
              <a:t>Don’t use red/green and rainbow color scales</a:t>
            </a:r>
          </a:p>
          <a:p>
            <a:r>
              <a:rPr lang="en-US" sz="2400" dirty="0"/>
              <a:t>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D6272-8327-461E-B5AD-BA2C9BBBEE61}"/>
              </a:ext>
            </a:extLst>
          </p:cNvPr>
          <p:cNvSpPr txBox="1"/>
          <p:nvPr/>
        </p:nvSpPr>
        <p:spPr>
          <a:xfrm>
            <a:off x="1866900" y="5721249"/>
            <a:ext cx="434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hlinkClick r:id="rId3"/>
              </a:rPr>
              <a:t>https://github.com/cxli233/FriendsDontLetFriends</a:t>
            </a:r>
            <a:endParaRPr lang="en-US" sz="1350" dirty="0"/>
          </a:p>
          <a:p>
            <a:endParaRPr lang="en-US" sz="1350" dirty="0"/>
          </a:p>
        </p:txBody>
      </p:sp>
      <p:pic>
        <p:nvPicPr>
          <p:cNvPr id="11268" name="Picture 4" descr="Beware of Violin Plots for Small Sample Sizes">
            <a:extLst>
              <a:ext uri="{FF2B5EF4-FFF2-40B4-BE49-F238E27FC236}">
                <a16:creationId xmlns:a16="http://schemas.microsoft.com/office/drawing/2014/main" id="{424FCEB2-DF40-63B0-4196-07863635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3682907"/>
            <a:ext cx="3581010" cy="179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Did you check outliers">
            <a:extLst>
              <a:ext uri="{FF2B5EF4-FFF2-40B4-BE49-F238E27FC236}">
                <a16:creationId xmlns:a16="http://schemas.microsoft.com/office/drawing/2014/main" id="{AE5EF206-CF99-4046-1AF0-EE6EC5AC79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3DA3FB-0FB3-C69E-E0C2-39B535141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2762" y="3622299"/>
            <a:ext cx="3262551" cy="20390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359F374-0780-79BA-C81A-7C4F522F9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2862" r="12424"/>
          <a:stretch/>
        </p:blipFill>
        <p:spPr>
          <a:xfrm>
            <a:off x="7895693" y="2898399"/>
            <a:ext cx="3458107" cy="32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9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466B-0FAB-6707-8CA9-B1D2A747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9B4F-BCCA-D246-6C68-987B66360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429"/>
            <a:ext cx="4950278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ggplot2: 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Elegant Graphics for Data Analysis (3e) </a:t>
            </a: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https://ggplot2-book.org/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https://ggplot2.tidyverse.org/reference/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  <a:hlinkClick r:id="rId5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about data visualization in R (including code, very useful!)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https://r-graph-gallery.com/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Fundamentals of Data Visualization: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https://clauswilke.com/dataviz/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DA91B0-F96C-8E79-5905-2E88B6935120}"/>
              </a:ext>
            </a:extLst>
          </p:cNvPr>
          <p:cNvSpPr txBox="1">
            <a:spLocks/>
          </p:cNvSpPr>
          <p:nvPr/>
        </p:nvSpPr>
        <p:spPr>
          <a:xfrm>
            <a:off x="5788478" y="1690688"/>
            <a:ext cx="49502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000"/>
              </a:spcBef>
            </a:pPr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don’t let friends make bad graphs: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https://github.com/cxli233/FriendsDontLetFriends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shiny: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https://shiny.posit.co/r/gallery/</a:t>
            </a: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https://shiny.posit.co/r/getstarted/shiny-basics/lesson1/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  <a:hlinkClick r:id="rId8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https://bookdown.org/weicheng/shinyTutorial/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dirty="0">
                <a:solidFill>
                  <a:srgbClr val="373A3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https://www.appsilon.com/post/r-shiny-in-life-sciences-examples</a:t>
            </a: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373A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solidFill>
                <a:srgbClr val="373A3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46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838200" y="11890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 Light"/>
              <a:buNone/>
            </a:pPr>
            <a:r>
              <a:rPr lang="en-US"/>
              <a:t>Coffee Break &amp; Networking Session</a:t>
            </a: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4386275" y="3352800"/>
            <a:ext cx="3419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Workshop Sponsors</a:t>
            </a:r>
            <a:endParaRPr/>
          </a:p>
        </p:txBody>
      </p:sp>
      <p:pic>
        <p:nvPicPr>
          <p:cNvPr id="110" name="Google Shape;110;p6" title="cih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89" y="4162607"/>
            <a:ext cx="3500780" cy="83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 title="ude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75" y="4019275"/>
            <a:ext cx="2335933" cy="10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 title="consortiumsantenumeriqu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1600" y="3558426"/>
            <a:ext cx="1709800" cy="177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 title="combined_logo_whi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4482" y="3718076"/>
            <a:ext cx="1563066" cy="1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 title="genomecanada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9083" y="5222806"/>
            <a:ext cx="1540082" cy="9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6" title="ontariogenomic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21026" y="5222800"/>
            <a:ext cx="1821236" cy="91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 title="genomequebec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9825" y="5070625"/>
            <a:ext cx="1709800" cy="121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 title="ivado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9626" y="5222799"/>
            <a:ext cx="2085388" cy="10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6" title="oicr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331" y="5222783"/>
            <a:ext cx="1256757" cy="9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E3D9-D069-E5A9-1B26-A9053178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ggplot2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5E5089-4B36-79EA-C29D-BBA3D7388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/>
          <a:stretch/>
        </p:blipFill>
        <p:spPr bwMode="auto">
          <a:xfrm>
            <a:off x="188592" y="1387108"/>
            <a:ext cx="4560746" cy="48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FC93C1-1C7C-E437-ED75-3C623D24D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12" y="1847581"/>
            <a:ext cx="4000071" cy="4351338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gg = “grammar of graphics”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Components in ggplot2: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Aesthetic attribute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Aes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Geometric object (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Geom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Coord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Facet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Theme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……</a:t>
            </a:r>
          </a:p>
          <a:p>
            <a:endParaRPr lang="en-US" dirty="0"/>
          </a:p>
        </p:txBody>
      </p:sp>
      <p:pic>
        <p:nvPicPr>
          <p:cNvPr id="5" name="Picture 4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400E06B-5496-B5B7-1057-17D5230B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676" y="2300122"/>
            <a:ext cx="3122157" cy="2122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85DE06-A445-2BFC-3BD1-8D57901A6344}"/>
              </a:ext>
            </a:extLst>
          </p:cNvPr>
          <p:cNvSpPr/>
          <p:nvPr/>
        </p:nvSpPr>
        <p:spPr>
          <a:xfrm>
            <a:off x="7974676" y="2300120"/>
            <a:ext cx="3122158" cy="82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0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23F8-8F1B-EB55-BC77-2097B4BD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the ggplot2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91CA-A45B-E646-0DD2-2D592080DB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6222" y="1639221"/>
            <a:ext cx="788670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relationship between the bill length and bill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depth of the penguin?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602FA9C-7096-89BA-D333-C4BA60014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5629"/>
            <a:ext cx="5740947" cy="238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5860D02-F9D0-E6FF-93CC-8EFB06C4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40" y="1400468"/>
            <a:ext cx="3314210" cy="20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0E4A-FE43-B43F-0D26-5E704053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58" y="3429000"/>
            <a:ext cx="3206393" cy="22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74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F661-B5E3-6607-9000-96A0D17C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7B5ED-0B23-B455-79D4-A2D09887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543" y="1367511"/>
            <a:ext cx="9699171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1704 observations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variables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Country: a factor with 142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Continent: a factor with 5 levels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Year: going from 1952 to 2007 in increments of 5 years</a:t>
            </a:r>
          </a:p>
          <a:p>
            <a:pPr marL="742950" lvl="1" indent="-285750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Pop: population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gdpPercap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GDP per capita</a:t>
            </a:r>
          </a:p>
          <a:p>
            <a:pPr marL="742950" lvl="1" indent="-285750"/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lifeExp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life expectancy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4173285A-CF51-DD27-580E-F6947069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4364205"/>
            <a:ext cx="9015602" cy="16559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BA29AF-C9AA-022F-2E06-D533AFD4E598}"/>
              </a:ext>
            </a:extLst>
          </p:cNvPr>
          <p:cNvSpPr/>
          <p:nvPr/>
        </p:nvSpPr>
        <p:spPr>
          <a:xfrm>
            <a:off x="6096000" y="598070"/>
            <a:ext cx="2939779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gapminder</a:t>
            </a:r>
            <a:endParaRPr lang="en-US" sz="4400" b="1" cap="none" spc="0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6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E1A9-864F-F2CA-AF62-A71B615E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6A9CDF-FCD4-6DC2-108B-264AAD291D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83020" y="653095"/>
            <a:ext cx="5156330" cy="7496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/>
          </a:bodyPr>
          <a:lstStyle/>
          <a:p>
            <a:pPr indent="-171446">
              <a:spcBef>
                <a:spcPts val="750"/>
              </a:spcBef>
            </a:pPr>
            <a:r>
              <a:rPr lang="en-US" sz="1650" dirty="0"/>
              <a:t>discrete variable</a:t>
            </a:r>
          </a:p>
          <a:p>
            <a:pPr indent="-171446">
              <a:spcBef>
                <a:spcPts val="750"/>
              </a:spcBef>
            </a:pPr>
            <a:r>
              <a:rPr lang="en-US" sz="1650" dirty="0" err="1"/>
              <a:t>ggplot</a:t>
            </a:r>
            <a:r>
              <a:rPr lang="en-US" sz="1650" dirty="0"/>
              <a:t>(</a:t>
            </a:r>
            <a:r>
              <a:rPr lang="en-US" sz="1650" dirty="0" err="1"/>
              <a:t>gapminder</a:t>
            </a:r>
            <a:r>
              <a:rPr lang="en-US" sz="1650" dirty="0"/>
              <a:t>, </a:t>
            </a:r>
            <a:r>
              <a:rPr lang="en-US" sz="1650" dirty="0" err="1"/>
              <a:t>aes</a:t>
            </a:r>
            <a:r>
              <a:rPr lang="en-US" sz="1650" dirty="0"/>
              <a:t>(x = continent)) + </a:t>
            </a:r>
            <a:r>
              <a:rPr lang="en-US" sz="1650" dirty="0" err="1"/>
              <a:t>geom_bar</a:t>
            </a:r>
            <a:r>
              <a:rPr lang="en-US" sz="1650" dirty="0"/>
              <a:t>()</a:t>
            </a:r>
          </a:p>
        </p:txBody>
      </p:sp>
      <p:pic>
        <p:nvPicPr>
          <p:cNvPr id="6" name="Picture 5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6C933538-5577-AE83-BCF6-DAEDE38B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25" y="1766507"/>
            <a:ext cx="5428551" cy="3324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3006B-9275-B27B-4E4F-597C25002BF9}"/>
              </a:ext>
            </a:extLst>
          </p:cNvPr>
          <p:cNvSpPr txBox="1"/>
          <p:nvPr/>
        </p:nvSpPr>
        <p:spPr>
          <a:xfrm>
            <a:off x="1768763" y="5239276"/>
            <a:ext cx="865447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Research Question: </a:t>
            </a:r>
          </a:p>
          <a:p>
            <a:r>
              <a:rPr lang="en-US" dirty="0"/>
              <a:t>How is the number of recorded observations distributed across different continents?</a:t>
            </a:r>
          </a:p>
        </p:txBody>
      </p:sp>
    </p:spTree>
    <p:extLst>
      <p:ext uri="{BB962C8B-B14F-4D97-AF65-F5344CB8AC3E}">
        <p14:creationId xmlns:p14="http://schemas.microsoft.com/office/powerpoint/2010/main" val="427291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2117</Words>
  <Application>Microsoft Macintosh PowerPoint</Application>
  <PresentationFormat>Widescreen</PresentationFormat>
  <Paragraphs>377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lato</vt:lpstr>
      <vt:lpstr>Helvetica Neue</vt:lpstr>
      <vt:lpstr>SFMono-Regular</vt:lpstr>
      <vt:lpstr>Helvetica Neue Light</vt:lpstr>
      <vt:lpstr>-webkit-standard</vt:lpstr>
      <vt:lpstr>Source Sans Pro</vt:lpstr>
      <vt:lpstr>SimSun</vt:lpstr>
      <vt:lpstr>Arial</vt:lpstr>
      <vt:lpstr>Helvetica</vt:lpstr>
      <vt:lpstr>-apple-system</vt:lpstr>
      <vt:lpstr>Calibri</vt:lpstr>
      <vt:lpstr>1_Custom Design</vt:lpstr>
      <vt:lpstr>Office Theme</vt:lpstr>
      <vt:lpstr>Custom Design</vt:lpstr>
      <vt:lpstr>PowerPoint Presentation</vt:lpstr>
      <vt:lpstr>Module 3:  Data Visualization</vt:lpstr>
      <vt:lpstr>Learning Objectives</vt:lpstr>
      <vt:lpstr>Outline</vt:lpstr>
      <vt:lpstr>Why Use ggplot2 Over Base R for Data Visualization?</vt:lpstr>
      <vt:lpstr>Overview of ggplot2</vt:lpstr>
      <vt:lpstr>Structure of the ggplot2 command</vt:lpstr>
      <vt:lpstr>Dataset preparation</vt:lpstr>
      <vt:lpstr>Bar plot</vt:lpstr>
      <vt:lpstr>Histogram/ Frequency/ Density Plot</vt:lpstr>
      <vt:lpstr>Box plot</vt:lpstr>
      <vt:lpstr>Violin plot</vt:lpstr>
      <vt:lpstr>What questions do you have about this plot?</vt:lpstr>
      <vt:lpstr>Next step: box/violin plot to show the distribution</vt:lpstr>
      <vt:lpstr>Show raw data points</vt:lpstr>
      <vt:lpstr>Before and after plots</vt:lpstr>
      <vt:lpstr>Data Transformation and Advanced Customization</vt:lpstr>
      <vt:lpstr>Data Transformation</vt:lpstr>
      <vt:lpstr>Data Transformation – log transformation</vt:lpstr>
      <vt:lpstr>Data faceting</vt:lpstr>
      <vt:lpstr>Aesthetic customizations – color palettes</vt:lpstr>
      <vt:lpstr>How to use colorspace in ggplot2</vt:lpstr>
      <vt:lpstr>Colorspace examples</vt:lpstr>
      <vt:lpstr>How to choose diverging and sequential color scale?</vt:lpstr>
      <vt:lpstr>Select the appropriate color palettes for heatmaps</vt:lpstr>
      <vt:lpstr>How to change size of points and transparency</vt:lpstr>
      <vt:lpstr>Adjust the appearance of the legend</vt:lpstr>
      <vt:lpstr>Generate different legends for different layers</vt:lpstr>
      <vt:lpstr>Delete the legend</vt:lpstr>
      <vt:lpstr>Merge the legend</vt:lpstr>
      <vt:lpstr>Theme</vt:lpstr>
      <vt:lpstr>Exercise 1 (10 mins)</vt:lpstr>
      <vt:lpstr>Specialized Plot</vt:lpstr>
      <vt:lpstr>Heatmap</vt:lpstr>
      <vt:lpstr>Kaplan-Meier curve</vt:lpstr>
      <vt:lpstr>Manhattan plot</vt:lpstr>
      <vt:lpstr>2D density plot</vt:lpstr>
      <vt:lpstr>Interactive Plot</vt:lpstr>
      <vt:lpstr>?</vt:lpstr>
      <vt:lpstr>Check the data</vt:lpstr>
      <vt:lpstr>Try ggplotly!</vt:lpstr>
      <vt:lpstr>Customize tooltip</vt:lpstr>
      <vt:lpstr>More advanced customization</vt:lpstr>
      <vt:lpstr>Animate your figure</vt:lpstr>
      <vt:lpstr>R Shiny Dashboard</vt:lpstr>
      <vt:lpstr>Let’s first see an example of R shiny dashboard to analyze Omics Data - GraphBio</vt:lpstr>
      <vt:lpstr>Skeleton of R Shiny</vt:lpstr>
      <vt:lpstr>Layout options: Layout/Panel</vt:lpstr>
      <vt:lpstr>Placeholders</vt:lpstr>
      <vt:lpstr>Control Widgets</vt:lpstr>
      <vt:lpstr>Let’s work on a simple R shiny demo!</vt:lpstr>
      <vt:lpstr>How to arrange shiny in multiple pages</vt:lpstr>
      <vt:lpstr>PowerPoint Presentation</vt:lpstr>
      <vt:lpstr>Friends don’t let friends make bad graphs</vt:lpstr>
      <vt:lpstr>Useful resources</vt:lpstr>
      <vt:lpstr>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Nia Hughes</dc:creator>
  <cp:lastModifiedBy>Han Yu</cp:lastModifiedBy>
  <cp:revision>9</cp:revision>
  <dcterms:created xsi:type="dcterms:W3CDTF">2025-05-15T14:28:53Z</dcterms:created>
  <dcterms:modified xsi:type="dcterms:W3CDTF">2025-09-04T00:00:47Z</dcterms:modified>
</cp:coreProperties>
</file>